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8288000" cy="10287000"/>
  <p:notesSz cx="6858000" cy="9144000"/>
  <p:embeddedFontLst>
    <p:embeddedFont>
      <p:font typeface="Poppins Semi-Bold" charset="1" panose="00000700000000000000"/>
      <p:regular r:id="rId49"/>
    </p:embeddedFont>
    <p:embeddedFont>
      <p:font typeface="Poppins Bold" charset="1" panose="00000800000000000000"/>
      <p:regular r:id="rId50"/>
    </p:embeddedFont>
    <p:embeddedFont>
      <p:font typeface="Poppins" charset="1" panose="00000500000000000000"/>
      <p:regular r:id="rId51"/>
    </p:embeddedFont>
    <p:embeddedFont>
      <p:font typeface="Poppins Bold Italics" charset="1" panose="00000800000000000000"/>
      <p:regular r:id="rId52"/>
    </p:embeddedFont>
    <p:embeddedFont>
      <p:font typeface="Canva Sans Bold" charset="1" panose="020B0803030501040103"/>
      <p:regular r:id="rId53"/>
    </p:embeddedFont>
    <p:embeddedFont>
      <p:font typeface="Canva Sans" charset="1" panose="020B0503030501040103"/>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https://lookerstudio.google.com/u/0/reporting/628f7749-4485-4517-a626-726df18b9277/page/15XFE" TargetMode="External" Type="http://schemas.openxmlformats.org/officeDocument/2006/relationships/hyperlink"/></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69.png" Type="http://schemas.openxmlformats.org/officeDocument/2006/relationships/image"/><Relationship Id="rId17" Target="../media/image70.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2.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jpeg" Type="http://schemas.openxmlformats.org/officeDocument/2006/relationships/image"/><Relationship Id="rId3" Target="../media/image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jpeg" Type="http://schemas.openxmlformats.org/officeDocument/2006/relationships/image"/><Relationship Id="rId3" Target="../media/image2.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10060"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142866" y="-121932"/>
            <a:ext cx="8251317" cy="10408810"/>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59410" t="0" r="-71799" b="-9169"/>
              </a:stretch>
            </a:blipFill>
          </p:spPr>
        </p:sp>
      </p:grpSp>
      <p:grpSp>
        <p:nvGrpSpPr>
          <p:cNvPr name="Group 7" id="7"/>
          <p:cNvGrpSpPr/>
          <p:nvPr/>
        </p:nvGrpSpPr>
        <p:grpSpPr>
          <a:xfrm rot="-10800000">
            <a:off x="9884962"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6572926"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0908076"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7679119" y="11047176"/>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7812647"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8621508"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8692356"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grpSp>
        <p:nvGrpSpPr>
          <p:cNvPr name="Group 22" id="22"/>
          <p:cNvGrpSpPr/>
          <p:nvPr/>
        </p:nvGrpSpPr>
        <p:grpSpPr>
          <a:xfrm rot="1258575">
            <a:off x="17290405" y="4917272"/>
            <a:ext cx="3086100" cy="7366081"/>
            <a:chOff x="0" y="0"/>
            <a:chExt cx="812800" cy="1940038"/>
          </a:xfrm>
        </p:grpSpPr>
        <p:sp>
          <p:nvSpPr>
            <p:cNvPr name="Freeform 23" id="23"/>
            <p:cNvSpPr/>
            <p:nvPr/>
          </p:nvSpPr>
          <p:spPr>
            <a:xfrm flipH="false" flipV="false" rot="0">
              <a:off x="0" y="0"/>
              <a:ext cx="812800" cy="1940038"/>
            </a:xfrm>
            <a:custGeom>
              <a:avLst/>
              <a:gdLst/>
              <a:ahLst/>
              <a:cxnLst/>
              <a:rect r="r" b="b" t="t" l="l"/>
              <a:pathLst>
                <a:path h="1940038" w="812800">
                  <a:moveTo>
                    <a:pt x="0" y="0"/>
                  </a:moveTo>
                  <a:lnTo>
                    <a:pt x="812800" y="0"/>
                  </a:lnTo>
                  <a:lnTo>
                    <a:pt x="812800" y="1940038"/>
                  </a:lnTo>
                  <a:lnTo>
                    <a:pt x="0" y="1940038"/>
                  </a:lnTo>
                  <a:close/>
                </a:path>
              </a:pathLst>
            </a:custGeom>
            <a:solidFill>
              <a:srgbClr val="9FD41E">
                <a:alpha val="80000"/>
              </a:srgbClr>
            </a:solidFill>
          </p:spPr>
        </p:sp>
        <p:sp>
          <p:nvSpPr>
            <p:cNvPr name="TextBox 24" id="24"/>
            <p:cNvSpPr txBox="true"/>
            <p:nvPr/>
          </p:nvSpPr>
          <p:spPr>
            <a:xfrm>
              <a:off x="0" y="-57150"/>
              <a:ext cx="812800" cy="1997188"/>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true" rot="-4137860">
            <a:off x="15904614" y="8957208"/>
            <a:ext cx="3550745" cy="168660"/>
          </a:xfrm>
          <a:custGeom>
            <a:avLst/>
            <a:gdLst/>
            <a:ahLst/>
            <a:cxnLst/>
            <a:rect r="r" b="b" t="t" l="l"/>
            <a:pathLst>
              <a:path h="168660" w="3550745">
                <a:moveTo>
                  <a:pt x="0" y="168660"/>
                </a:moveTo>
                <a:lnTo>
                  <a:pt x="3550745" y="168660"/>
                </a:lnTo>
                <a:lnTo>
                  <a:pt x="3550745" y="0"/>
                </a:lnTo>
                <a:lnTo>
                  <a:pt x="0" y="0"/>
                </a:lnTo>
                <a:lnTo>
                  <a:pt x="0" y="168660"/>
                </a:lnTo>
                <a:close/>
              </a:path>
            </a:pathLst>
          </a:custGeom>
          <a:blipFill>
            <a:blip r:embed="rId3">
              <a:alphaModFix amt="65000"/>
            </a:blip>
            <a:stretch>
              <a:fillRect l="0" t="0" r="0" b="0"/>
            </a:stretch>
          </a:blipFill>
        </p:spPr>
      </p:sp>
      <p:sp>
        <p:nvSpPr>
          <p:cNvPr name="Freeform 26" id="26"/>
          <p:cNvSpPr/>
          <p:nvPr/>
        </p:nvSpPr>
        <p:spPr>
          <a:xfrm flipH="false" flipV="false" rot="0">
            <a:off x="894727" y="954731"/>
            <a:ext cx="1404115" cy="1324571"/>
          </a:xfrm>
          <a:custGeom>
            <a:avLst/>
            <a:gdLst/>
            <a:ahLst/>
            <a:cxnLst/>
            <a:rect r="r" b="b" t="t" l="l"/>
            <a:pathLst>
              <a:path h="1324571" w="1404115">
                <a:moveTo>
                  <a:pt x="0" y="0"/>
                </a:moveTo>
                <a:lnTo>
                  <a:pt x="1404115" y="0"/>
                </a:lnTo>
                <a:lnTo>
                  <a:pt x="1404115" y="1324571"/>
                </a:lnTo>
                <a:lnTo>
                  <a:pt x="0" y="1324571"/>
                </a:lnTo>
                <a:lnTo>
                  <a:pt x="0" y="0"/>
                </a:lnTo>
                <a:close/>
              </a:path>
            </a:pathLst>
          </a:custGeom>
          <a:blipFill>
            <a:blip r:embed="rId4"/>
            <a:stretch>
              <a:fillRect l="0" t="0" r="0" b="0"/>
            </a:stretch>
          </a:blipFill>
        </p:spPr>
      </p:sp>
      <p:grpSp>
        <p:nvGrpSpPr>
          <p:cNvPr name="Group 27" id="27"/>
          <p:cNvGrpSpPr/>
          <p:nvPr/>
        </p:nvGrpSpPr>
        <p:grpSpPr>
          <a:xfrm rot="0">
            <a:off x="894727" y="4657853"/>
            <a:ext cx="6525940" cy="3667820"/>
            <a:chOff x="0" y="0"/>
            <a:chExt cx="8701254" cy="4890427"/>
          </a:xfrm>
        </p:grpSpPr>
        <p:sp>
          <p:nvSpPr>
            <p:cNvPr name="Freeform 28" id="28"/>
            <p:cNvSpPr/>
            <p:nvPr/>
          </p:nvSpPr>
          <p:spPr>
            <a:xfrm flipH="false" flipV="false" rot="0">
              <a:off x="0" y="85182"/>
              <a:ext cx="8372239" cy="4227981"/>
            </a:xfrm>
            <a:custGeom>
              <a:avLst/>
              <a:gdLst/>
              <a:ahLst/>
              <a:cxnLst/>
              <a:rect r="r" b="b" t="t" l="l"/>
              <a:pathLst>
                <a:path h="4227981" w="8372239">
                  <a:moveTo>
                    <a:pt x="0" y="0"/>
                  </a:moveTo>
                  <a:lnTo>
                    <a:pt x="8372239" y="0"/>
                  </a:lnTo>
                  <a:lnTo>
                    <a:pt x="8372239" y="4227980"/>
                  </a:lnTo>
                  <a:lnTo>
                    <a:pt x="0" y="4227980"/>
                  </a:lnTo>
                  <a:lnTo>
                    <a:pt x="0" y="0"/>
                  </a:lnTo>
                  <a:close/>
                </a:path>
              </a:pathLst>
            </a:custGeom>
            <a:blipFill>
              <a:blip r:embed="rId5"/>
              <a:stretch>
                <a:fillRect l="0" t="0" r="0" b="0"/>
              </a:stretch>
            </a:blipFill>
          </p:spPr>
        </p:sp>
        <p:sp>
          <p:nvSpPr>
            <p:cNvPr name="Freeform 29" id="29"/>
            <p:cNvSpPr/>
            <p:nvPr/>
          </p:nvSpPr>
          <p:spPr>
            <a:xfrm flipH="false" flipV="false" rot="0">
              <a:off x="0" y="0"/>
              <a:ext cx="8701254" cy="4890427"/>
            </a:xfrm>
            <a:custGeom>
              <a:avLst/>
              <a:gdLst/>
              <a:ahLst/>
              <a:cxnLst/>
              <a:rect r="r" b="b" t="t" l="l"/>
              <a:pathLst>
                <a:path h="4890427" w="8701254">
                  <a:moveTo>
                    <a:pt x="0" y="0"/>
                  </a:moveTo>
                  <a:lnTo>
                    <a:pt x="8701254" y="0"/>
                  </a:lnTo>
                  <a:lnTo>
                    <a:pt x="8701254" y="4890427"/>
                  </a:lnTo>
                  <a:lnTo>
                    <a:pt x="0" y="4890427"/>
                  </a:lnTo>
                  <a:lnTo>
                    <a:pt x="0" y="0"/>
                  </a:lnTo>
                  <a:close/>
                </a:path>
              </a:pathLst>
            </a:custGeom>
            <a:blipFill>
              <a:blip r:embed="rId6"/>
              <a:stretch>
                <a:fillRect l="0" t="0" r="0" b="0"/>
              </a:stretch>
            </a:blipFill>
          </p:spPr>
        </p:sp>
      </p:grpSp>
      <p:sp>
        <p:nvSpPr>
          <p:cNvPr name="TextBox 30" id="30"/>
          <p:cNvSpPr txBox="true"/>
          <p:nvPr/>
        </p:nvSpPr>
        <p:spPr>
          <a:xfrm rot="0">
            <a:off x="2428213" y="1237340"/>
            <a:ext cx="6881376" cy="817664"/>
          </a:xfrm>
          <a:prstGeom prst="rect">
            <a:avLst/>
          </a:prstGeom>
        </p:spPr>
        <p:txBody>
          <a:bodyPr anchor="t" rtlCol="false" tIns="0" lIns="0" bIns="0" rIns="0">
            <a:spAutoFit/>
          </a:bodyPr>
          <a:lstStyle/>
          <a:p>
            <a:pPr algn="l">
              <a:lnSpc>
                <a:spcPts val="3140"/>
              </a:lnSpc>
            </a:pPr>
            <a:r>
              <a:rPr lang="en-US" sz="2754" b="true">
                <a:solidFill>
                  <a:srgbClr val="272727"/>
                </a:solidFill>
                <a:latin typeface="Poppins Semi-Bold"/>
                <a:ea typeface="Poppins Semi-Bold"/>
                <a:cs typeface="Poppins Semi-Bold"/>
                <a:sym typeface="Poppins Semi-Bold"/>
              </a:rPr>
              <a:t>KOLOKIUM PENDIDIKAN &amp; INOVASI</a:t>
            </a:r>
          </a:p>
          <a:p>
            <a:pPr algn="l">
              <a:lnSpc>
                <a:spcPts val="3140"/>
              </a:lnSpc>
            </a:pPr>
            <a:r>
              <a:rPr lang="en-US" sz="2754" b="true">
                <a:solidFill>
                  <a:srgbClr val="272727"/>
                </a:solidFill>
                <a:latin typeface="Poppins Semi-Bold"/>
                <a:ea typeface="Poppins Semi-Bold"/>
                <a:cs typeface="Poppins Semi-Bold"/>
                <a:sym typeface="Poppins Semi-Bold"/>
              </a:rPr>
              <a:t> KOLEJ MATRIKULASI SARAWAK</a:t>
            </a:r>
          </a:p>
        </p:txBody>
      </p:sp>
      <p:grpSp>
        <p:nvGrpSpPr>
          <p:cNvPr name="Group 31" id="31"/>
          <p:cNvGrpSpPr/>
          <p:nvPr/>
        </p:nvGrpSpPr>
        <p:grpSpPr>
          <a:xfrm rot="0">
            <a:off x="-1987158" y="3504183"/>
            <a:ext cx="10209633" cy="780772"/>
            <a:chOff x="0" y="0"/>
            <a:chExt cx="2946466" cy="225328"/>
          </a:xfrm>
        </p:grpSpPr>
        <p:sp>
          <p:nvSpPr>
            <p:cNvPr name="Freeform 32" id="32"/>
            <p:cNvSpPr/>
            <p:nvPr/>
          </p:nvSpPr>
          <p:spPr>
            <a:xfrm flipH="false" flipV="false" rot="0">
              <a:off x="0" y="0"/>
              <a:ext cx="2946466" cy="225328"/>
            </a:xfrm>
            <a:custGeom>
              <a:avLst/>
              <a:gdLst/>
              <a:ahLst/>
              <a:cxnLst/>
              <a:rect r="r" b="b" t="t" l="l"/>
              <a:pathLst>
                <a:path h="225328" w="2946466">
                  <a:moveTo>
                    <a:pt x="203200" y="0"/>
                  </a:moveTo>
                  <a:lnTo>
                    <a:pt x="2946466" y="0"/>
                  </a:lnTo>
                  <a:lnTo>
                    <a:pt x="2743266" y="225328"/>
                  </a:lnTo>
                  <a:lnTo>
                    <a:pt x="0" y="225328"/>
                  </a:lnTo>
                  <a:lnTo>
                    <a:pt x="203200" y="0"/>
                  </a:lnTo>
                  <a:close/>
                </a:path>
              </a:pathLst>
            </a:custGeom>
            <a:solidFill>
              <a:srgbClr val="9FD41E"/>
            </a:solidFill>
          </p:spPr>
        </p:sp>
        <p:sp>
          <p:nvSpPr>
            <p:cNvPr name="TextBox 33" id="33"/>
            <p:cNvSpPr txBox="true"/>
            <p:nvPr/>
          </p:nvSpPr>
          <p:spPr>
            <a:xfrm>
              <a:off x="101600" y="-57150"/>
              <a:ext cx="2743266" cy="282478"/>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207181" y="3636885"/>
            <a:ext cx="5285626" cy="551259"/>
          </a:xfrm>
          <a:prstGeom prst="rect">
            <a:avLst/>
          </a:prstGeom>
        </p:spPr>
        <p:txBody>
          <a:bodyPr anchor="t" rtlCol="false" tIns="0" lIns="0" bIns="0" rIns="0">
            <a:spAutoFit/>
          </a:bodyPr>
          <a:lstStyle/>
          <a:p>
            <a:pPr algn="l">
              <a:lnSpc>
                <a:spcPts val="4096"/>
              </a:lnSpc>
            </a:pPr>
            <a:r>
              <a:rPr lang="en-US" sz="3593" spc="154" b="true">
                <a:solidFill>
                  <a:srgbClr val="272727"/>
                </a:solidFill>
                <a:latin typeface="Poppins Bold"/>
                <a:ea typeface="Poppins Bold"/>
                <a:cs typeface="Poppins Bold"/>
                <a:sym typeface="Poppins Bold"/>
              </a:rPr>
              <a:t>INOVASI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19427"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670528" y="-823531"/>
            <a:ext cx="8715274" cy="10994078"/>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44669" t="0" r="-44669" b="0"/>
              </a:stretch>
            </a:blipFill>
          </p:spPr>
        </p:sp>
      </p:grpSp>
      <p:grpSp>
        <p:nvGrpSpPr>
          <p:cNvPr name="Group 7" id="7"/>
          <p:cNvGrpSpPr/>
          <p:nvPr/>
        </p:nvGrpSpPr>
        <p:grpSpPr>
          <a:xfrm rot="-10800000">
            <a:off x="11375279"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8082293"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2417443"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9223174" y="11041698"/>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9322014"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10130874"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10201722"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sp>
        <p:nvSpPr>
          <p:cNvPr name="Freeform 22" id="22"/>
          <p:cNvSpPr/>
          <p:nvPr/>
        </p:nvSpPr>
        <p:spPr>
          <a:xfrm flipH="false" flipV="false" rot="0">
            <a:off x="2052306" y="4943252"/>
            <a:ext cx="7857766" cy="3743154"/>
          </a:xfrm>
          <a:custGeom>
            <a:avLst/>
            <a:gdLst/>
            <a:ahLst/>
            <a:cxnLst/>
            <a:rect r="r" b="b" t="t" l="l"/>
            <a:pathLst>
              <a:path h="3743154" w="7857766">
                <a:moveTo>
                  <a:pt x="0" y="0"/>
                </a:moveTo>
                <a:lnTo>
                  <a:pt x="7857766" y="0"/>
                </a:lnTo>
                <a:lnTo>
                  <a:pt x="7857766" y="3743155"/>
                </a:lnTo>
                <a:lnTo>
                  <a:pt x="0" y="3743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785455" y="1786290"/>
            <a:ext cx="10885073" cy="3062550"/>
          </a:xfrm>
          <a:prstGeom prst="rect">
            <a:avLst/>
          </a:prstGeom>
        </p:spPr>
        <p:txBody>
          <a:bodyPr anchor="t" rtlCol="false" tIns="0" lIns="0" bIns="0" rIns="0">
            <a:spAutoFit/>
          </a:bodyPr>
          <a:lstStyle/>
          <a:p>
            <a:pPr algn="just" marL="678854" indent="-339427" lvl="1">
              <a:lnSpc>
                <a:spcPts val="4087"/>
              </a:lnSpc>
              <a:buFont typeface="Arial"/>
              <a:buChar char="•"/>
            </a:pPr>
            <a:r>
              <a:rPr lang="en-US" sz="3144">
                <a:solidFill>
                  <a:srgbClr val="272727"/>
                </a:solidFill>
                <a:latin typeface="Poppins"/>
                <a:ea typeface="Poppins"/>
                <a:cs typeface="Poppins"/>
                <a:sym typeface="Poppins"/>
              </a:rPr>
              <a:t>Pengetahuan kerjaya adalah penting supaya pelajar KMSw dapat memilih program pengajian bersesuaian dengan minat dan pencapaian merit. </a:t>
            </a:r>
          </a:p>
          <a:p>
            <a:pPr algn="just" marL="678854" indent="-339427" lvl="1">
              <a:lnSpc>
                <a:spcPts val="4087"/>
              </a:lnSpc>
              <a:buFont typeface="Arial"/>
              <a:buChar char="•"/>
            </a:pPr>
            <a:r>
              <a:rPr lang="en-US" sz="3144">
                <a:solidFill>
                  <a:srgbClr val="272727"/>
                </a:solidFill>
                <a:latin typeface="Poppins"/>
                <a:ea typeface="Poppins"/>
                <a:cs typeface="Poppins"/>
                <a:sym typeface="Poppins"/>
              </a:rPr>
              <a:t>Aplikasi e-UPU Poket dan laman web e-Panduan UPU sebagai rujukan utama pelajar matrikulasi.</a:t>
            </a:r>
          </a:p>
          <a:p>
            <a:pPr algn="just">
              <a:lnSpc>
                <a:spcPts val="4087"/>
              </a:lnSpc>
            </a:pPr>
          </a:p>
        </p:txBody>
      </p:sp>
      <p:sp>
        <p:nvSpPr>
          <p:cNvPr name="TextBox 24" id="24"/>
          <p:cNvSpPr txBox="true"/>
          <p:nvPr/>
        </p:nvSpPr>
        <p:spPr>
          <a:xfrm rot="0">
            <a:off x="1040401" y="1009650"/>
            <a:ext cx="5461063" cy="729853"/>
          </a:xfrm>
          <a:prstGeom prst="rect">
            <a:avLst/>
          </a:prstGeom>
        </p:spPr>
        <p:txBody>
          <a:bodyPr anchor="t" rtlCol="false" tIns="0" lIns="0" bIns="0" rIns="0">
            <a:spAutoFit/>
          </a:bodyPr>
          <a:lstStyle/>
          <a:p>
            <a:pPr algn="l">
              <a:lnSpc>
                <a:spcPts val="5329"/>
              </a:lnSpc>
            </a:pPr>
            <a:r>
              <a:rPr lang="en-US" sz="4716" spc="-141" b="true">
                <a:solidFill>
                  <a:srgbClr val="272727"/>
                </a:solidFill>
                <a:latin typeface="Poppins Bold"/>
                <a:ea typeface="Poppins Bold"/>
                <a:cs typeface="Poppins Bold"/>
                <a:sym typeface="Poppins Bold"/>
              </a:rPr>
              <a:t>LATARBELAKANG</a:t>
            </a:r>
          </a:p>
        </p:txBody>
      </p:sp>
      <p:sp>
        <p:nvSpPr>
          <p:cNvPr name="TextBox 25" id="25"/>
          <p:cNvSpPr txBox="true"/>
          <p:nvPr/>
        </p:nvSpPr>
        <p:spPr>
          <a:xfrm rot="0">
            <a:off x="2280810" y="5694793"/>
            <a:ext cx="2895979" cy="2168334"/>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 pelajar mendapat pilihan utama</a:t>
            </a:r>
          </a:p>
          <a:p>
            <a:pPr algn="ctr">
              <a:lnSpc>
                <a:spcPts val="4312"/>
              </a:lnSpc>
            </a:pPr>
            <a:r>
              <a:rPr lang="en-US" sz="3080" b="true">
                <a:solidFill>
                  <a:srgbClr val="272727"/>
                </a:solidFill>
                <a:latin typeface="Canva Sans Bold"/>
                <a:ea typeface="Canva Sans Bold"/>
                <a:cs typeface="Canva Sans Bold"/>
                <a:sym typeface="Canva Sans Bold"/>
              </a:rPr>
              <a:t>KMSw</a:t>
            </a:r>
          </a:p>
        </p:txBody>
      </p:sp>
      <p:sp>
        <p:nvSpPr>
          <p:cNvPr name="TextBox 26" id="26"/>
          <p:cNvSpPr txBox="true"/>
          <p:nvPr/>
        </p:nvSpPr>
        <p:spPr>
          <a:xfrm rot="0">
            <a:off x="4965611" y="5229544"/>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2021</a:t>
            </a:r>
          </a:p>
        </p:txBody>
      </p:sp>
      <p:sp>
        <p:nvSpPr>
          <p:cNvPr name="TextBox 27" id="27"/>
          <p:cNvSpPr txBox="true"/>
          <p:nvPr/>
        </p:nvSpPr>
        <p:spPr>
          <a:xfrm rot="0">
            <a:off x="4952926" y="6523124"/>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2022</a:t>
            </a:r>
          </a:p>
        </p:txBody>
      </p:sp>
      <p:sp>
        <p:nvSpPr>
          <p:cNvPr name="TextBox 28" id="28"/>
          <p:cNvSpPr txBox="true"/>
          <p:nvPr/>
        </p:nvSpPr>
        <p:spPr>
          <a:xfrm rot="0">
            <a:off x="4990981" y="7805976"/>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2023</a:t>
            </a:r>
          </a:p>
        </p:txBody>
      </p:sp>
      <p:sp>
        <p:nvSpPr>
          <p:cNvPr name="TextBox 29" id="29"/>
          <p:cNvSpPr txBox="true"/>
          <p:nvPr/>
        </p:nvSpPr>
        <p:spPr>
          <a:xfrm rot="0">
            <a:off x="6854032" y="5151826"/>
            <a:ext cx="2895979" cy="662645"/>
          </a:xfrm>
          <a:prstGeom prst="rect">
            <a:avLst/>
          </a:prstGeom>
        </p:spPr>
        <p:txBody>
          <a:bodyPr anchor="t" rtlCol="false" tIns="0" lIns="0" bIns="0" rIns="0">
            <a:spAutoFit/>
          </a:bodyPr>
          <a:lstStyle/>
          <a:p>
            <a:pPr algn="ctr">
              <a:lnSpc>
                <a:spcPts val="5431"/>
              </a:lnSpc>
            </a:pPr>
            <a:r>
              <a:rPr lang="en-US" sz="3879">
                <a:solidFill>
                  <a:srgbClr val="5E17EB"/>
                </a:solidFill>
                <a:latin typeface="Canva Sans"/>
                <a:ea typeface="Canva Sans"/>
                <a:cs typeface="Canva Sans"/>
                <a:sym typeface="Canva Sans"/>
              </a:rPr>
              <a:t>80.4</a:t>
            </a:r>
          </a:p>
        </p:txBody>
      </p:sp>
      <p:sp>
        <p:nvSpPr>
          <p:cNvPr name="TextBox 30" id="30"/>
          <p:cNvSpPr txBox="true"/>
          <p:nvPr/>
        </p:nvSpPr>
        <p:spPr>
          <a:xfrm rot="0">
            <a:off x="6854032" y="6416832"/>
            <a:ext cx="2895979" cy="863600"/>
          </a:xfrm>
          <a:prstGeom prst="rect">
            <a:avLst/>
          </a:prstGeom>
        </p:spPr>
        <p:txBody>
          <a:bodyPr anchor="t" rtlCol="false" tIns="0" lIns="0" bIns="0" rIns="0">
            <a:spAutoFit/>
          </a:bodyPr>
          <a:lstStyle/>
          <a:p>
            <a:pPr algn="ctr">
              <a:lnSpc>
                <a:spcPts val="7000"/>
              </a:lnSpc>
            </a:pPr>
            <a:r>
              <a:rPr lang="en-US" sz="5000">
                <a:solidFill>
                  <a:srgbClr val="5E17EB"/>
                </a:solidFill>
                <a:latin typeface="Canva Sans"/>
                <a:ea typeface="Canva Sans"/>
                <a:cs typeface="Canva Sans"/>
                <a:sym typeface="Canva Sans"/>
              </a:rPr>
              <a:t>87.9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19427"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670528" y="-823531"/>
            <a:ext cx="8715274" cy="10994078"/>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44669" t="0" r="-44669" b="0"/>
              </a:stretch>
            </a:blipFill>
          </p:spPr>
        </p:sp>
      </p:grpSp>
      <p:grpSp>
        <p:nvGrpSpPr>
          <p:cNvPr name="Group 7" id="7"/>
          <p:cNvGrpSpPr/>
          <p:nvPr/>
        </p:nvGrpSpPr>
        <p:grpSpPr>
          <a:xfrm rot="-10800000">
            <a:off x="11375279"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8082293"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2417443"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9223174" y="11041698"/>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9322014"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10130874"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10201722"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sp>
        <p:nvSpPr>
          <p:cNvPr name="Freeform 22" id="22"/>
          <p:cNvSpPr/>
          <p:nvPr/>
        </p:nvSpPr>
        <p:spPr>
          <a:xfrm flipH="false" flipV="false" rot="0">
            <a:off x="2052306" y="4943252"/>
            <a:ext cx="7857766" cy="3743154"/>
          </a:xfrm>
          <a:custGeom>
            <a:avLst/>
            <a:gdLst/>
            <a:ahLst/>
            <a:cxnLst/>
            <a:rect r="r" b="b" t="t" l="l"/>
            <a:pathLst>
              <a:path h="3743154" w="7857766">
                <a:moveTo>
                  <a:pt x="0" y="0"/>
                </a:moveTo>
                <a:lnTo>
                  <a:pt x="7857766" y="0"/>
                </a:lnTo>
                <a:lnTo>
                  <a:pt x="7857766" y="3743155"/>
                </a:lnTo>
                <a:lnTo>
                  <a:pt x="0" y="3743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785455" y="1786290"/>
            <a:ext cx="10885073" cy="3062550"/>
          </a:xfrm>
          <a:prstGeom prst="rect">
            <a:avLst/>
          </a:prstGeom>
        </p:spPr>
        <p:txBody>
          <a:bodyPr anchor="t" rtlCol="false" tIns="0" lIns="0" bIns="0" rIns="0">
            <a:spAutoFit/>
          </a:bodyPr>
          <a:lstStyle/>
          <a:p>
            <a:pPr algn="just" marL="678854" indent="-339427" lvl="1">
              <a:lnSpc>
                <a:spcPts val="4087"/>
              </a:lnSpc>
              <a:buFont typeface="Arial"/>
              <a:buChar char="•"/>
            </a:pPr>
            <a:r>
              <a:rPr lang="en-US" sz="3144">
                <a:solidFill>
                  <a:srgbClr val="272727"/>
                </a:solidFill>
                <a:latin typeface="Poppins"/>
                <a:ea typeface="Poppins"/>
                <a:cs typeface="Poppins"/>
                <a:sym typeface="Poppins"/>
              </a:rPr>
              <a:t>Pengetahuan kerjaya adalah penting supaya pelajar KMSw dapat memilih program pengajian bersesuaian dengan minat dan pencapaian merit. </a:t>
            </a:r>
          </a:p>
          <a:p>
            <a:pPr algn="just" marL="678854" indent="-339427" lvl="1">
              <a:lnSpc>
                <a:spcPts val="4087"/>
              </a:lnSpc>
              <a:buFont typeface="Arial"/>
              <a:buChar char="•"/>
            </a:pPr>
            <a:r>
              <a:rPr lang="en-US" sz="3144">
                <a:solidFill>
                  <a:srgbClr val="272727"/>
                </a:solidFill>
                <a:latin typeface="Poppins"/>
                <a:ea typeface="Poppins"/>
                <a:cs typeface="Poppins"/>
                <a:sym typeface="Poppins"/>
              </a:rPr>
              <a:t>Aplikasi e-UPU Poket dan laman web e-Panduan UPU sebagai rujukan utama pelajar matrikulasi.</a:t>
            </a:r>
          </a:p>
          <a:p>
            <a:pPr algn="just">
              <a:lnSpc>
                <a:spcPts val="4087"/>
              </a:lnSpc>
            </a:pPr>
          </a:p>
        </p:txBody>
      </p:sp>
      <p:sp>
        <p:nvSpPr>
          <p:cNvPr name="TextBox 24" id="24"/>
          <p:cNvSpPr txBox="true"/>
          <p:nvPr/>
        </p:nvSpPr>
        <p:spPr>
          <a:xfrm rot="0">
            <a:off x="1040401" y="1009650"/>
            <a:ext cx="5461063" cy="729853"/>
          </a:xfrm>
          <a:prstGeom prst="rect">
            <a:avLst/>
          </a:prstGeom>
        </p:spPr>
        <p:txBody>
          <a:bodyPr anchor="t" rtlCol="false" tIns="0" lIns="0" bIns="0" rIns="0">
            <a:spAutoFit/>
          </a:bodyPr>
          <a:lstStyle/>
          <a:p>
            <a:pPr algn="l">
              <a:lnSpc>
                <a:spcPts val="5329"/>
              </a:lnSpc>
            </a:pPr>
            <a:r>
              <a:rPr lang="en-US" sz="4716" spc="-141" b="true">
                <a:solidFill>
                  <a:srgbClr val="272727"/>
                </a:solidFill>
                <a:latin typeface="Poppins Bold"/>
                <a:ea typeface="Poppins Bold"/>
                <a:cs typeface="Poppins Bold"/>
                <a:sym typeface="Poppins Bold"/>
              </a:rPr>
              <a:t>LATARBELAKANG</a:t>
            </a:r>
          </a:p>
        </p:txBody>
      </p:sp>
      <p:sp>
        <p:nvSpPr>
          <p:cNvPr name="TextBox 25" id="25"/>
          <p:cNvSpPr txBox="true"/>
          <p:nvPr/>
        </p:nvSpPr>
        <p:spPr>
          <a:xfrm rot="0">
            <a:off x="2280810" y="5694793"/>
            <a:ext cx="2895979" cy="2168334"/>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 pelajar mendapat pilihan utama</a:t>
            </a:r>
          </a:p>
          <a:p>
            <a:pPr algn="ctr">
              <a:lnSpc>
                <a:spcPts val="4312"/>
              </a:lnSpc>
            </a:pPr>
            <a:r>
              <a:rPr lang="en-US" sz="3080" b="true">
                <a:solidFill>
                  <a:srgbClr val="272727"/>
                </a:solidFill>
                <a:latin typeface="Canva Sans Bold"/>
                <a:ea typeface="Canva Sans Bold"/>
                <a:cs typeface="Canva Sans Bold"/>
                <a:sym typeface="Canva Sans Bold"/>
              </a:rPr>
              <a:t>KMSw</a:t>
            </a:r>
          </a:p>
        </p:txBody>
      </p:sp>
      <p:sp>
        <p:nvSpPr>
          <p:cNvPr name="TextBox 26" id="26"/>
          <p:cNvSpPr txBox="true"/>
          <p:nvPr/>
        </p:nvSpPr>
        <p:spPr>
          <a:xfrm rot="0">
            <a:off x="4965611" y="5229544"/>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2021</a:t>
            </a:r>
          </a:p>
        </p:txBody>
      </p:sp>
      <p:sp>
        <p:nvSpPr>
          <p:cNvPr name="TextBox 27" id="27"/>
          <p:cNvSpPr txBox="true"/>
          <p:nvPr/>
        </p:nvSpPr>
        <p:spPr>
          <a:xfrm rot="0">
            <a:off x="4952926" y="6523124"/>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2022</a:t>
            </a:r>
          </a:p>
        </p:txBody>
      </p:sp>
      <p:sp>
        <p:nvSpPr>
          <p:cNvPr name="TextBox 28" id="28"/>
          <p:cNvSpPr txBox="true"/>
          <p:nvPr/>
        </p:nvSpPr>
        <p:spPr>
          <a:xfrm rot="0">
            <a:off x="4990981" y="7805976"/>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2023</a:t>
            </a:r>
          </a:p>
        </p:txBody>
      </p:sp>
      <p:sp>
        <p:nvSpPr>
          <p:cNvPr name="TextBox 29" id="29"/>
          <p:cNvSpPr txBox="true"/>
          <p:nvPr/>
        </p:nvSpPr>
        <p:spPr>
          <a:xfrm rot="0">
            <a:off x="6854032" y="5151826"/>
            <a:ext cx="2895979" cy="662645"/>
          </a:xfrm>
          <a:prstGeom prst="rect">
            <a:avLst/>
          </a:prstGeom>
        </p:spPr>
        <p:txBody>
          <a:bodyPr anchor="t" rtlCol="false" tIns="0" lIns="0" bIns="0" rIns="0">
            <a:spAutoFit/>
          </a:bodyPr>
          <a:lstStyle/>
          <a:p>
            <a:pPr algn="ctr">
              <a:lnSpc>
                <a:spcPts val="5431"/>
              </a:lnSpc>
            </a:pPr>
            <a:r>
              <a:rPr lang="en-US" sz="3879">
                <a:solidFill>
                  <a:srgbClr val="5E17EB"/>
                </a:solidFill>
                <a:latin typeface="Canva Sans"/>
                <a:ea typeface="Canva Sans"/>
                <a:cs typeface="Canva Sans"/>
                <a:sym typeface="Canva Sans"/>
              </a:rPr>
              <a:t>80.4</a:t>
            </a:r>
          </a:p>
        </p:txBody>
      </p:sp>
      <p:sp>
        <p:nvSpPr>
          <p:cNvPr name="TextBox 30" id="30"/>
          <p:cNvSpPr txBox="true"/>
          <p:nvPr/>
        </p:nvSpPr>
        <p:spPr>
          <a:xfrm rot="0">
            <a:off x="6854032" y="6445407"/>
            <a:ext cx="2895979" cy="662645"/>
          </a:xfrm>
          <a:prstGeom prst="rect">
            <a:avLst/>
          </a:prstGeom>
        </p:spPr>
        <p:txBody>
          <a:bodyPr anchor="t" rtlCol="false" tIns="0" lIns="0" bIns="0" rIns="0">
            <a:spAutoFit/>
          </a:bodyPr>
          <a:lstStyle/>
          <a:p>
            <a:pPr algn="ctr">
              <a:lnSpc>
                <a:spcPts val="5431"/>
              </a:lnSpc>
            </a:pPr>
            <a:r>
              <a:rPr lang="en-US" sz="3879">
                <a:solidFill>
                  <a:srgbClr val="5E17EB"/>
                </a:solidFill>
                <a:latin typeface="Canva Sans"/>
                <a:ea typeface="Canva Sans"/>
                <a:cs typeface="Canva Sans"/>
                <a:sym typeface="Canva Sans"/>
              </a:rPr>
              <a:t>87.9</a:t>
            </a:r>
          </a:p>
        </p:txBody>
      </p:sp>
      <p:sp>
        <p:nvSpPr>
          <p:cNvPr name="TextBox 31" id="31"/>
          <p:cNvSpPr txBox="true"/>
          <p:nvPr/>
        </p:nvSpPr>
        <p:spPr>
          <a:xfrm rot="0">
            <a:off x="6854032" y="7674314"/>
            <a:ext cx="2895979" cy="863600"/>
          </a:xfrm>
          <a:prstGeom prst="rect">
            <a:avLst/>
          </a:prstGeom>
        </p:spPr>
        <p:txBody>
          <a:bodyPr anchor="t" rtlCol="false" tIns="0" lIns="0" bIns="0" rIns="0">
            <a:spAutoFit/>
          </a:bodyPr>
          <a:lstStyle/>
          <a:p>
            <a:pPr algn="ctr">
              <a:lnSpc>
                <a:spcPts val="7000"/>
              </a:lnSpc>
            </a:pPr>
            <a:r>
              <a:rPr lang="en-US" sz="5000">
                <a:solidFill>
                  <a:srgbClr val="5E17EB"/>
                </a:solidFill>
                <a:latin typeface="Canva Sans"/>
                <a:ea typeface="Canva Sans"/>
                <a:cs typeface="Canva Sans"/>
                <a:sym typeface="Canva Sans"/>
              </a:rPr>
              <a:t>95.6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19427"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670528" y="-823531"/>
            <a:ext cx="8715274" cy="10994078"/>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44669" t="0" r="-44669" b="0"/>
              </a:stretch>
            </a:blipFill>
          </p:spPr>
        </p:sp>
      </p:grpSp>
      <p:grpSp>
        <p:nvGrpSpPr>
          <p:cNvPr name="Group 7" id="7"/>
          <p:cNvGrpSpPr/>
          <p:nvPr/>
        </p:nvGrpSpPr>
        <p:grpSpPr>
          <a:xfrm rot="-10800000">
            <a:off x="11375279"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8082293"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2417443"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9223174" y="11041698"/>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9322014"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10130874"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10201722"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sp>
        <p:nvSpPr>
          <p:cNvPr name="Freeform 22" id="22"/>
          <p:cNvSpPr/>
          <p:nvPr/>
        </p:nvSpPr>
        <p:spPr>
          <a:xfrm flipH="false" flipV="false" rot="0">
            <a:off x="2052306" y="4943252"/>
            <a:ext cx="7857766" cy="3743154"/>
          </a:xfrm>
          <a:custGeom>
            <a:avLst/>
            <a:gdLst/>
            <a:ahLst/>
            <a:cxnLst/>
            <a:rect r="r" b="b" t="t" l="l"/>
            <a:pathLst>
              <a:path h="3743154" w="7857766">
                <a:moveTo>
                  <a:pt x="0" y="0"/>
                </a:moveTo>
                <a:lnTo>
                  <a:pt x="7857766" y="0"/>
                </a:lnTo>
                <a:lnTo>
                  <a:pt x="7857766" y="3743155"/>
                </a:lnTo>
                <a:lnTo>
                  <a:pt x="0" y="3743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785455" y="1786290"/>
            <a:ext cx="10885073" cy="3062550"/>
          </a:xfrm>
          <a:prstGeom prst="rect">
            <a:avLst/>
          </a:prstGeom>
        </p:spPr>
        <p:txBody>
          <a:bodyPr anchor="t" rtlCol="false" tIns="0" lIns="0" bIns="0" rIns="0">
            <a:spAutoFit/>
          </a:bodyPr>
          <a:lstStyle/>
          <a:p>
            <a:pPr algn="just" marL="678854" indent="-339427" lvl="1">
              <a:lnSpc>
                <a:spcPts val="4087"/>
              </a:lnSpc>
              <a:buFont typeface="Arial"/>
              <a:buChar char="•"/>
            </a:pPr>
            <a:r>
              <a:rPr lang="en-US" sz="3144">
                <a:solidFill>
                  <a:srgbClr val="272727"/>
                </a:solidFill>
                <a:latin typeface="Poppins"/>
                <a:ea typeface="Poppins"/>
                <a:cs typeface="Poppins"/>
                <a:sym typeface="Poppins"/>
              </a:rPr>
              <a:t>Pengetahuan kerjaya adalah penting supaya pelajar KMSw dapat memilih program pengajian bersesuaian dengan minat dan pencapaian merit. </a:t>
            </a:r>
          </a:p>
          <a:p>
            <a:pPr algn="just" marL="678854" indent="-339427" lvl="1">
              <a:lnSpc>
                <a:spcPts val="4087"/>
              </a:lnSpc>
              <a:buFont typeface="Arial"/>
              <a:buChar char="•"/>
            </a:pPr>
            <a:r>
              <a:rPr lang="en-US" sz="3144">
                <a:solidFill>
                  <a:srgbClr val="272727"/>
                </a:solidFill>
                <a:latin typeface="Poppins"/>
                <a:ea typeface="Poppins"/>
                <a:cs typeface="Poppins"/>
                <a:sym typeface="Poppins"/>
              </a:rPr>
              <a:t>Aplikasi e-UPU Poket dan laman web e-Panduan UPU sebagai rujukan utama pelajar matrikulasi.</a:t>
            </a:r>
          </a:p>
          <a:p>
            <a:pPr algn="just">
              <a:lnSpc>
                <a:spcPts val="4087"/>
              </a:lnSpc>
            </a:pPr>
          </a:p>
        </p:txBody>
      </p:sp>
      <p:sp>
        <p:nvSpPr>
          <p:cNvPr name="TextBox 24" id="24"/>
          <p:cNvSpPr txBox="true"/>
          <p:nvPr/>
        </p:nvSpPr>
        <p:spPr>
          <a:xfrm rot="0">
            <a:off x="1040401" y="1009650"/>
            <a:ext cx="5461063" cy="729853"/>
          </a:xfrm>
          <a:prstGeom prst="rect">
            <a:avLst/>
          </a:prstGeom>
        </p:spPr>
        <p:txBody>
          <a:bodyPr anchor="t" rtlCol="false" tIns="0" lIns="0" bIns="0" rIns="0">
            <a:spAutoFit/>
          </a:bodyPr>
          <a:lstStyle/>
          <a:p>
            <a:pPr algn="l">
              <a:lnSpc>
                <a:spcPts val="5329"/>
              </a:lnSpc>
            </a:pPr>
            <a:r>
              <a:rPr lang="en-US" sz="4716" spc="-141" b="true">
                <a:solidFill>
                  <a:srgbClr val="272727"/>
                </a:solidFill>
                <a:latin typeface="Poppins Bold"/>
                <a:ea typeface="Poppins Bold"/>
                <a:cs typeface="Poppins Bold"/>
                <a:sym typeface="Poppins Bold"/>
              </a:rPr>
              <a:t>LATARBELAKANG</a:t>
            </a:r>
          </a:p>
        </p:txBody>
      </p:sp>
      <p:sp>
        <p:nvSpPr>
          <p:cNvPr name="TextBox 25" id="25"/>
          <p:cNvSpPr txBox="true"/>
          <p:nvPr/>
        </p:nvSpPr>
        <p:spPr>
          <a:xfrm rot="0">
            <a:off x="2280810" y="5694793"/>
            <a:ext cx="2895979" cy="2168334"/>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 pelajar mendapat pilihan utama</a:t>
            </a:r>
          </a:p>
          <a:p>
            <a:pPr algn="ctr">
              <a:lnSpc>
                <a:spcPts val="4312"/>
              </a:lnSpc>
            </a:pPr>
            <a:r>
              <a:rPr lang="en-US" sz="3080" b="true">
                <a:solidFill>
                  <a:srgbClr val="272727"/>
                </a:solidFill>
                <a:latin typeface="Canva Sans Bold"/>
                <a:ea typeface="Canva Sans Bold"/>
                <a:cs typeface="Canva Sans Bold"/>
                <a:sym typeface="Canva Sans Bold"/>
              </a:rPr>
              <a:t>KMSw</a:t>
            </a:r>
          </a:p>
        </p:txBody>
      </p:sp>
      <p:sp>
        <p:nvSpPr>
          <p:cNvPr name="TextBox 26" id="26"/>
          <p:cNvSpPr txBox="true"/>
          <p:nvPr/>
        </p:nvSpPr>
        <p:spPr>
          <a:xfrm rot="0">
            <a:off x="4965611" y="5229544"/>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2021</a:t>
            </a:r>
          </a:p>
        </p:txBody>
      </p:sp>
      <p:sp>
        <p:nvSpPr>
          <p:cNvPr name="TextBox 27" id="27"/>
          <p:cNvSpPr txBox="true"/>
          <p:nvPr/>
        </p:nvSpPr>
        <p:spPr>
          <a:xfrm rot="0">
            <a:off x="4952926" y="6523124"/>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2022</a:t>
            </a:r>
          </a:p>
        </p:txBody>
      </p:sp>
      <p:sp>
        <p:nvSpPr>
          <p:cNvPr name="TextBox 28" id="28"/>
          <p:cNvSpPr txBox="true"/>
          <p:nvPr/>
        </p:nvSpPr>
        <p:spPr>
          <a:xfrm rot="0">
            <a:off x="4990981" y="7805976"/>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2023</a:t>
            </a:r>
          </a:p>
        </p:txBody>
      </p:sp>
      <p:sp>
        <p:nvSpPr>
          <p:cNvPr name="TextBox 29" id="29"/>
          <p:cNvSpPr txBox="true"/>
          <p:nvPr/>
        </p:nvSpPr>
        <p:spPr>
          <a:xfrm rot="0">
            <a:off x="6854032" y="5151826"/>
            <a:ext cx="2895979" cy="662645"/>
          </a:xfrm>
          <a:prstGeom prst="rect">
            <a:avLst/>
          </a:prstGeom>
        </p:spPr>
        <p:txBody>
          <a:bodyPr anchor="t" rtlCol="false" tIns="0" lIns="0" bIns="0" rIns="0">
            <a:spAutoFit/>
          </a:bodyPr>
          <a:lstStyle/>
          <a:p>
            <a:pPr algn="ctr">
              <a:lnSpc>
                <a:spcPts val="5431"/>
              </a:lnSpc>
            </a:pPr>
            <a:r>
              <a:rPr lang="en-US" sz="3879">
                <a:solidFill>
                  <a:srgbClr val="5E17EB"/>
                </a:solidFill>
                <a:latin typeface="Canva Sans"/>
                <a:ea typeface="Canva Sans"/>
                <a:cs typeface="Canva Sans"/>
                <a:sym typeface="Canva Sans"/>
              </a:rPr>
              <a:t>80.4</a:t>
            </a:r>
          </a:p>
        </p:txBody>
      </p:sp>
      <p:sp>
        <p:nvSpPr>
          <p:cNvPr name="TextBox 30" id="30"/>
          <p:cNvSpPr txBox="true"/>
          <p:nvPr/>
        </p:nvSpPr>
        <p:spPr>
          <a:xfrm rot="0">
            <a:off x="6854032" y="6445407"/>
            <a:ext cx="2895979" cy="662645"/>
          </a:xfrm>
          <a:prstGeom prst="rect">
            <a:avLst/>
          </a:prstGeom>
        </p:spPr>
        <p:txBody>
          <a:bodyPr anchor="t" rtlCol="false" tIns="0" lIns="0" bIns="0" rIns="0">
            <a:spAutoFit/>
          </a:bodyPr>
          <a:lstStyle/>
          <a:p>
            <a:pPr algn="ctr">
              <a:lnSpc>
                <a:spcPts val="5431"/>
              </a:lnSpc>
            </a:pPr>
            <a:r>
              <a:rPr lang="en-US" sz="3879">
                <a:solidFill>
                  <a:srgbClr val="5E17EB"/>
                </a:solidFill>
                <a:latin typeface="Canva Sans"/>
                <a:ea typeface="Canva Sans"/>
                <a:cs typeface="Canva Sans"/>
                <a:sym typeface="Canva Sans"/>
              </a:rPr>
              <a:t>87.9</a:t>
            </a:r>
          </a:p>
        </p:txBody>
      </p:sp>
      <p:sp>
        <p:nvSpPr>
          <p:cNvPr name="TextBox 31" id="31"/>
          <p:cNvSpPr txBox="true"/>
          <p:nvPr/>
        </p:nvSpPr>
        <p:spPr>
          <a:xfrm rot="0">
            <a:off x="6854032" y="7702889"/>
            <a:ext cx="2895979" cy="663448"/>
          </a:xfrm>
          <a:prstGeom prst="rect">
            <a:avLst/>
          </a:prstGeom>
        </p:spPr>
        <p:txBody>
          <a:bodyPr anchor="t" rtlCol="false" tIns="0" lIns="0" bIns="0" rIns="0">
            <a:spAutoFit/>
          </a:bodyPr>
          <a:lstStyle/>
          <a:p>
            <a:pPr algn="ctr">
              <a:lnSpc>
                <a:spcPts val="5431"/>
              </a:lnSpc>
            </a:pPr>
            <a:r>
              <a:rPr lang="en-US" sz="3879">
                <a:solidFill>
                  <a:srgbClr val="5E17EB"/>
                </a:solidFill>
                <a:latin typeface="Canva Sans"/>
                <a:ea typeface="Canva Sans"/>
                <a:cs typeface="Canva Sans"/>
                <a:sym typeface="Canva Sans"/>
              </a:rPr>
              <a:t>95.6</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19427"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670528" y="-75948"/>
            <a:ext cx="8230062" cy="10381997"/>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28803" t="0" r="-60536" b="0"/>
              </a:stretch>
            </a:blipFill>
          </p:spPr>
        </p:sp>
      </p:grpSp>
      <p:grpSp>
        <p:nvGrpSpPr>
          <p:cNvPr name="Group 7" id="7"/>
          <p:cNvGrpSpPr/>
          <p:nvPr/>
        </p:nvGrpSpPr>
        <p:grpSpPr>
          <a:xfrm rot="-10800000">
            <a:off x="11375279"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8082293"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2417443"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9223174" y="11041698"/>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9322014"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10130874"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10201722"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sp>
        <p:nvSpPr>
          <p:cNvPr name="Freeform 22" id="22"/>
          <p:cNvSpPr/>
          <p:nvPr/>
        </p:nvSpPr>
        <p:spPr>
          <a:xfrm flipH="false" flipV="false" rot="0">
            <a:off x="724440" y="1566232"/>
            <a:ext cx="10716001" cy="2190710"/>
          </a:xfrm>
          <a:custGeom>
            <a:avLst/>
            <a:gdLst/>
            <a:ahLst/>
            <a:cxnLst/>
            <a:rect r="r" b="b" t="t" l="l"/>
            <a:pathLst>
              <a:path h="2190710" w="10716001">
                <a:moveTo>
                  <a:pt x="0" y="0"/>
                </a:moveTo>
                <a:lnTo>
                  <a:pt x="10716001" y="0"/>
                </a:lnTo>
                <a:lnTo>
                  <a:pt x="10716001" y="2190710"/>
                </a:lnTo>
                <a:lnTo>
                  <a:pt x="0" y="2190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292403" y="4828827"/>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5642948" y="4953391"/>
            <a:ext cx="4329627" cy="1081553"/>
            <a:chOff x="0" y="0"/>
            <a:chExt cx="1626884" cy="406400"/>
          </a:xfrm>
        </p:grpSpPr>
        <p:sp>
          <p:nvSpPr>
            <p:cNvPr name="Freeform 25" id="25"/>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26" id="26"/>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467329" y="5094327"/>
            <a:ext cx="879882" cy="879882"/>
          </a:xfrm>
          <a:custGeom>
            <a:avLst/>
            <a:gdLst/>
            <a:ahLst/>
            <a:cxnLst/>
            <a:rect r="r" b="b" t="t" l="l"/>
            <a:pathLst>
              <a:path h="879882" w="879882">
                <a:moveTo>
                  <a:pt x="0" y="0"/>
                </a:moveTo>
                <a:lnTo>
                  <a:pt x="879882" y="0"/>
                </a:lnTo>
                <a:lnTo>
                  <a:pt x="879882" y="879881"/>
                </a:lnTo>
                <a:lnTo>
                  <a:pt x="0" y="8798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292403" y="6377230"/>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5642948" y="6501794"/>
            <a:ext cx="4329627" cy="1081553"/>
            <a:chOff x="0" y="0"/>
            <a:chExt cx="1626884" cy="406400"/>
          </a:xfrm>
        </p:grpSpPr>
        <p:sp>
          <p:nvSpPr>
            <p:cNvPr name="Freeform 30" id="30"/>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31" id="31"/>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467329" y="6642730"/>
            <a:ext cx="879882" cy="879882"/>
          </a:xfrm>
          <a:custGeom>
            <a:avLst/>
            <a:gdLst/>
            <a:ahLst/>
            <a:cxnLst/>
            <a:rect r="r" b="b" t="t" l="l"/>
            <a:pathLst>
              <a:path h="879882" w="879882">
                <a:moveTo>
                  <a:pt x="0" y="0"/>
                </a:moveTo>
                <a:lnTo>
                  <a:pt x="879882" y="0"/>
                </a:lnTo>
                <a:lnTo>
                  <a:pt x="879882" y="879882"/>
                </a:lnTo>
                <a:lnTo>
                  <a:pt x="0" y="8798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1292403" y="7886385"/>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4" id="34"/>
          <p:cNvGrpSpPr/>
          <p:nvPr/>
        </p:nvGrpSpPr>
        <p:grpSpPr>
          <a:xfrm rot="0">
            <a:off x="5642948" y="8010949"/>
            <a:ext cx="4329627" cy="1081553"/>
            <a:chOff x="0" y="0"/>
            <a:chExt cx="1626884" cy="406400"/>
          </a:xfrm>
        </p:grpSpPr>
        <p:sp>
          <p:nvSpPr>
            <p:cNvPr name="Freeform 35" id="35"/>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36" id="36"/>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0">
            <a:off x="1467329" y="8151884"/>
            <a:ext cx="879882" cy="879882"/>
          </a:xfrm>
          <a:custGeom>
            <a:avLst/>
            <a:gdLst/>
            <a:ahLst/>
            <a:cxnLst/>
            <a:rect r="r" b="b" t="t" l="l"/>
            <a:pathLst>
              <a:path h="879882" w="879882">
                <a:moveTo>
                  <a:pt x="0" y="0"/>
                </a:moveTo>
                <a:lnTo>
                  <a:pt x="879882" y="0"/>
                </a:lnTo>
                <a:lnTo>
                  <a:pt x="879882" y="879882"/>
                </a:lnTo>
                <a:lnTo>
                  <a:pt x="0" y="8798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8" id="38"/>
          <p:cNvSpPr txBox="true"/>
          <p:nvPr/>
        </p:nvSpPr>
        <p:spPr>
          <a:xfrm rot="0">
            <a:off x="776211" y="750192"/>
            <a:ext cx="5367654" cy="708170"/>
          </a:xfrm>
          <a:prstGeom prst="rect">
            <a:avLst/>
          </a:prstGeom>
        </p:spPr>
        <p:txBody>
          <a:bodyPr anchor="t" rtlCol="false" tIns="0" lIns="0" bIns="0" rIns="0">
            <a:spAutoFit/>
          </a:bodyPr>
          <a:lstStyle/>
          <a:p>
            <a:pPr algn="l">
              <a:lnSpc>
                <a:spcPts val="5238"/>
              </a:lnSpc>
            </a:pPr>
            <a:r>
              <a:rPr lang="en-US" sz="4635" spc="-139" b="true">
                <a:solidFill>
                  <a:srgbClr val="272727"/>
                </a:solidFill>
                <a:latin typeface="Poppins Bold"/>
                <a:ea typeface="Poppins Bold"/>
                <a:cs typeface="Poppins Bold"/>
                <a:sym typeface="Poppins Bold"/>
              </a:rPr>
              <a:t>TUJUAN INOVASI</a:t>
            </a:r>
          </a:p>
        </p:txBody>
      </p:sp>
      <p:sp>
        <p:nvSpPr>
          <p:cNvPr name="TextBox 39" id="39"/>
          <p:cNvSpPr txBox="true"/>
          <p:nvPr/>
        </p:nvSpPr>
        <p:spPr>
          <a:xfrm rot="0">
            <a:off x="2394286" y="1792373"/>
            <a:ext cx="3238203" cy="654701"/>
          </a:xfrm>
          <a:prstGeom prst="rect">
            <a:avLst/>
          </a:prstGeom>
        </p:spPr>
        <p:txBody>
          <a:bodyPr anchor="t" rtlCol="false" tIns="0" lIns="0" bIns="0" rIns="0">
            <a:spAutoFit/>
          </a:bodyPr>
          <a:lstStyle/>
          <a:p>
            <a:pPr algn="l">
              <a:lnSpc>
                <a:spcPts val="4714"/>
              </a:lnSpc>
            </a:pPr>
            <a:r>
              <a:rPr lang="en-US" sz="4172" spc="-125" b="true">
                <a:solidFill>
                  <a:srgbClr val="272727"/>
                </a:solidFill>
                <a:latin typeface="Poppins Bold"/>
                <a:ea typeface="Poppins Bold"/>
                <a:cs typeface="Poppins Bold"/>
                <a:sym typeface="Poppins Bold"/>
              </a:rPr>
              <a:t>Matlamat</a:t>
            </a:r>
          </a:p>
        </p:txBody>
      </p:sp>
      <p:sp>
        <p:nvSpPr>
          <p:cNvPr name="TextBox 40" id="40"/>
          <p:cNvSpPr txBox="true"/>
          <p:nvPr/>
        </p:nvSpPr>
        <p:spPr>
          <a:xfrm rot="0">
            <a:off x="2394286" y="2688874"/>
            <a:ext cx="8302198" cy="910681"/>
          </a:xfrm>
          <a:prstGeom prst="rect">
            <a:avLst/>
          </a:prstGeom>
        </p:spPr>
        <p:txBody>
          <a:bodyPr anchor="t" rtlCol="false" tIns="0" lIns="0" bIns="0" rIns="0">
            <a:spAutoFit/>
          </a:bodyPr>
          <a:lstStyle/>
          <a:p>
            <a:pPr algn="l">
              <a:lnSpc>
                <a:spcPts val="3548"/>
              </a:lnSpc>
            </a:pPr>
            <a:r>
              <a:rPr lang="en-US" sz="2729">
                <a:solidFill>
                  <a:srgbClr val="FFFFFF"/>
                </a:solidFill>
                <a:latin typeface="Poppins"/>
                <a:ea typeface="Poppins"/>
                <a:cs typeface="Poppins"/>
                <a:sym typeface="Poppins"/>
              </a:rPr>
              <a:t>Mencapai 100% pelajar yang mendapat pilihan utama UPU pada tahun 2025.</a:t>
            </a:r>
          </a:p>
        </p:txBody>
      </p:sp>
      <p:sp>
        <p:nvSpPr>
          <p:cNvPr name="TextBox 41" id="41"/>
          <p:cNvSpPr txBox="true"/>
          <p:nvPr/>
        </p:nvSpPr>
        <p:spPr>
          <a:xfrm rot="0">
            <a:off x="2534570" y="4174126"/>
            <a:ext cx="3238203" cy="654701"/>
          </a:xfrm>
          <a:prstGeom prst="rect">
            <a:avLst/>
          </a:prstGeom>
        </p:spPr>
        <p:txBody>
          <a:bodyPr anchor="t" rtlCol="false" tIns="0" lIns="0" bIns="0" rIns="0">
            <a:spAutoFit/>
          </a:bodyPr>
          <a:lstStyle/>
          <a:p>
            <a:pPr algn="l">
              <a:lnSpc>
                <a:spcPts val="4714"/>
              </a:lnSpc>
            </a:pPr>
            <a:r>
              <a:rPr lang="en-US" sz="4172" spc="-125" b="true">
                <a:solidFill>
                  <a:srgbClr val="272727"/>
                </a:solidFill>
                <a:latin typeface="Poppins Bold"/>
                <a:ea typeface="Poppins Bold"/>
                <a:cs typeface="Poppins Bold"/>
                <a:sym typeface="Poppins Bold"/>
              </a:rPr>
              <a:t>Objektif</a:t>
            </a:r>
          </a:p>
        </p:txBody>
      </p:sp>
      <p:sp>
        <p:nvSpPr>
          <p:cNvPr name="TextBox 42" id="42"/>
          <p:cNvSpPr txBox="true"/>
          <p:nvPr/>
        </p:nvSpPr>
        <p:spPr>
          <a:xfrm rot="0">
            <a:off x="3085164" y="5050765"/>
            <a:ext cx="6252352" cy="965257"/>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Menyediakan platform rujukan markah merit berdasarkan tawaran kemasukan UPU yang lepas.</a:t>
            </a:r>
          </a:p>
        </p:txBody>
      </p:sp>
      <p:sp>
        <p:nvSpPr>
          <p:cNvPr name="TextBox 43" id="43"/>
          <p:cNvSpPr txBox="true"/>
          <p:nvPr/>
        </p:nvSpPr>
        <p:spPr>
          <a:xfrm rot="0">
            <a:off x="3085164" y="6599169"/>
            <a:ext cx="6252352" cy="651258"/>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Pelajar dapat memilih program pengajian setimpal dengan pencapaian merit sendiri.</a:t>
            </a:r>
          </a:p>
        </p:txBody>
      </p:sp>
      <p:sp>
        <p:nvSpPr>
          <p:cNvPr name="TextBox 44" id="44"/>
          <p:cNvSpPr txBox="true"/>
          <p:nvPr/>
        </p:nvSpPr>
        <p:spPr>
          <a:xfrm rot="0">
            <a:off x="3085164" y="8108323"/>
            <a:ext cx="6252352" cy="651258"/>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Pelajar mendapat program pengajian pilihan utama UPU.</a:t>
            </a:r>
          </a:p>
        </p:txBody>
      </p:sp>
      <p:grpSp>
        <p:nvGrpSpPr>
          <p:cNvPr name="Group 45" id="45"/>
          <p:cNvGrpSpPr/>
          <p:nvPr/>
        </p:nvGrpSpPr>
        <p:grpSpPr>
          <a:xfrm rot="0">
            <a:off x="861398" y="6343335"/>
            <a:ext cx="9111177" cy="3086100"/>
            <a:chOff x="0" y="0"/>
            <a:chExt cx="2399652" cy="812800"/>
          </a:xfrm>
        </p:grpSpPr>
        <p:sp>
          <p:nvSpPr>
            <p:cNvPr name="Freeform 46" id="46"/>
            <p:cNvSpPr/>
            <p:nvPr/>
          </p:nvSpPr>
          <p:spPr>
            <a:xfrm flipH="false" flipV="false" rot="0">
              <a:off x="0" y="0"/>
              <a:ext cx="2399652" cy="812800"/>
            </a:xfrm>
            <a:custGeom>
              <a:avLst/>
              <a:gdLst/>
              <a:ahLst/>
              <a:cxnLst/>
              <a:rect r="r" b="b" t="t" l="l"/>
              <a:pathLst>
                <a:path h="812800" w="2399652">
                  <a:moveTo>
                    <a:pt x="43336" y="0"/>
                  </a:moveTo>
                  <a:lnTo>
                    <a:pt x="2356316" y="0"/>
                  </a:lnTo>
                  <a:cubicBezTo>
                    <a:pt x="2380250" y="0"/>
                    <a:pt x="2399652" y="19402"/>
                    <a:pt x="2399652" y="43336"/>
                  </a:cubicBezTo>
                  <a:lnTo>
                    <a:pt x="2399652" y="769464"/>
                  </a:lnTo>
                  <a:cubicBezTo>
                    <a:pt x="2399652" y="780958"/>
                    <a:pt x="2395086" y="791980"/>
                    <a:pt x="2386959" y="800107"/>
                  </a:cubicBezTo>
                  <a:cubicBezTo>
                    <a:pt x="2378832" y="808234"/>
                    <a:pt x="2367809" y="812800"/>
                    <a:pt x="2356316" y="812800"/>
                  </a:cubicBezTo>
                  <a:lnTo>
                    <a:pt x="43336" y="812800"/>
                  </a:lnTo>
                  <a:cubicBezTo>
                    <a:pt x="31842" y="812800"/>
                    <a:pt x="20820" y="808234"/>
                    <a:pt x="12693" y="800107"/>
                  </a:cubicBezTo>
                  <a:cubicBezTo>
                    <a:pt x="4566" y="791980"/>
                    <a:pt x="0" y="780958"/>
                    <a:pt x="0" y="769464"/>
                  </a:cubicBezTo>
                  <a:lnTo>
                    <a:pt x="0" y="43336"/>
                  </a:lnTo>
                  <a:cubicBezTo>
                    <a:pt x="0" y="31842"/>
                    <a:pt x="4566" y="20820"/>
                    <a:pt x="12693" y="12693"/>
                  </a:cubicBezTo>
                  <a:cubicBezTo>
                    <a:pt x="20820" y="4566"/>
                    <a:pt x="31842" y="0"/>
                    <a:pt x="43336" y="0"/>
                  </a:cubicBezTo>
                  <a:close/>
                </a:path>
              </a:pathLst>
            </a:custGeom>
            <a:solidFill>
              <a:srgbClr val="272727">
                <a:alpha val="84706"/>
              </a:srgbClr>
            </a:solidFill>
          </p:spPr>
        </p:sp>
        <p:sp>
          <p:nvSpPr>
            <p:cNvPr name="TextBox 47" id="47"/>
            <p:cNvSpPr txBox="true"/>
            <p:nvPr/>
          </p:nvSpPr>
          <p:spPr>
            <a:xfrm>
              <a:off x="0" y="-57150"/>
              <a:ext cx="2399652" cy="86995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19427"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670528" y="-75948"/>
            <a:ext cx="8230062" cy="10381997"/>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28803" t="0" r="-60536" b="0"/>
              </a:stretch>
            </a:blipFill>
          </p:spPr>
        </p:sp>
      </p:grpSp>
      <p:grpSp>
        <p:nvGrpSpPr>
          <p:cNvPr name="Group 7" id="7"/>
          <p:cNvGrpSpPr/>
          <p:nvPr/>
        </p:nvGrpSpPr>
        <p:grpSpPr>
          <a:xfrm rot="-10800000">
            <a:off x="11375279"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8082293"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2417443"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9223174" y="11041698"/>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9322014"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10130874"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10201722"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sp>
        <p:nvSpPr>
          <p:cNvPr name="Freeform 22" id="22"/>
          <p:cNvSpPr/>
          <p:nvPr/>
        </p:nvSpPr>
        <p:spPr>
          <a:xfrm flipH="false" flipV="false" rot="0">
            <a:off x="724440" y="1566232"/>
            <a:ext cx="10716001" cy="2190710"/>
          </a:xfrm>
          <a:custGeom>
            <a:avLst/>
            <a:gdLst/>
            <a:ahLst/>
            <a:cxnLst/>
            <a:rect r="r" b="b" t="t" l="l"/>
            <a:pathLst>
              <a:path h="2190710" w="10716001">
                <a:moveTo>
                  <a:pt x="0" y="0"/>
                </a:moveTo>
                <a:lnTo>
                  <a:pt x="10716001" y="0"/>
                </a:lnTo>
                <a:lnTo>
                  <a:pt x="10716001" y="2190710"/>
                </a:lnTo>
                <a:lnTo>
                  <a:pt x="0" y="2190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292403" y="4828827"/>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5642948" y="4953391"/>
            <a:ext cx="4329627" cy="1081553"/>
            <a:chOff x="0" y="0"/>
            <a:chExt cx="1626884" cy="406400"/>
          </a:xfrm>
        </p:grpSpPr>
        <p:sp>
          <p:nvSpPr>
            <p:cNvPr name="Freeform 25" id="25"/>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26" id="26"/>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467329" y="5094327"/>
            <a:ext cx="879882" cy="879882"/>
          </a:xfrm>
          <a:custGeom>
            <a:avLst/>
            <a:gdLst/>
            <a:ahLst/>
            <a:cxnLst/>
            <a:rect r="r" b="b" t="t" l="l"/>
            <a:pathLst>
              <a:path h="879882" w="879882">
                <a:moveTo>
                  <a:pt x="0" y="0"/>
                </a:moveTo>
                <a:lnTo>
                  <a:pt x="879882" y="0"/>
                </a:lnTo>
                <a:lnTo>
                  <a:pt x="879882" y="879881"/>
                </a:lnTo>
                <a:lnTo>
                  <a:pt x="0" y="8798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292403" y="6377230"/>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5642948" y="6501794"/>
            <a:ext cx="4329627" cy="1081553"/>
            <a:chOff x="0" y="0"/>
            <a:chExt cx="1626884" cy="406400"/>
          </a:xfrm>
        </p:grpSpPr>
        <p:sp>
          <p:nvSpPr>
            <p:cNvPr name="Freeform 30" id="30"/>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31" id="31"/>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467329" y="6642730"/>
            <a:ext cx="879882" cy="879882"/>
          </a:xfrm>
          <a:custGeom>
            <a:avLst/>
            <a:gdLst/>
            <a:ahLst/>
            <a:cxnLst/>
            <a:rect r="r" b="b" t="t" l="l"/>
            <a:pathLst>
              <a:path h="879882" w="879882">
                <a:moveTo>
                  <a:pt x="0" y="0"/>
                </a:moveTo>
                <a:lnTo>
                  <a:pt x="879882" y="0"/>
                </a:lnTo>
                <a:lnTo>
                  <a:pt x="879882" y="879882"/>
                </a:lnTo>
                <a:lnTo>
                  <a:pt x="0" y="8798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1292403" y="7886385"/>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4" id="34"/>
          <p:cNvGrpSpPr/>
          <p:nvPr/>
        </p:nvGrpSpPr>
        <p:grpSpPr>
          <a:xfrm rot="0">
            <a:off x="5642948" y="8010949"/>
            <a:ext cx="4329627" cy="1081553"/>
            <a:chOff x="0" y="0"/>
            <a:chExt cx="1626884" cy="406400"/>
          </a:xfrm>
        </p:grpSpPr>
        <p:sp>
          <p:nvSpPr>
            <p:cNvPr name="Freeform 35" id="35"/>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36" id="36"/>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0">
            <a:off x="1467329" y="8151884"/>
            <a:ext cx="879882" cy="879882"/>
          </a:xfrm>
          <a:custGeom>
            <a:avLst/>
            <a:gdLst/>
            <a:ahLst/>
            <a:cxnLst/>
            <a:rect r="r" b="b" t="t" l="l"/>
            <a:pathLst>
              <a:path h="879882" w="879882">
                <a:moveTo>
                  <a:pt x="0" y="0"/>
                </a:moveTo>
                <a:lnTo>
                  <a:pt x="879882" y="0"/>
                </a:lnTo>
                <a:lnTo>
                  <a:pt x="879882" y="879882"/>
                </a:lnTo>
                <a:lnTo>
                  <a:pt x="0" y="8798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8" id="38"/>
          <p:cNvSpPr txBox="true"/>
          <p:nvPr/>
        </p:nvSpPr>
        <p:spPr>
          <a:xfrm rot="0">
            <a:off x="776211" y="750192"/>
            <a:ext cx="5367654" cy="708170"/>
          </a:xfrm>
          <a:prstGeom prst="rect">
            <a:avLst/>
          </a:prstGeom>
        </p:spPr>
        <p:txBody>
          <a:bodyPr anchor="t" rtlCol="false" tIns="0" lIns="0" bIns="0" rIns="0">
            <a:spAutoFit/>
          </a:bodyPr>
          <a:lstStyle/>
          <a:p>
            <a:pPr algn="l">
              <a:lnSpc>
                <a:spcPts val="5238"/>
              </a:lnSpc>
            </a:pPr>
            <a:r>
              <a:rPr lang="en-US" sz="4635" spc="-139" b="true">
                <a:solidFill>
                  <a:srgbClr val="272727"/>
                </a:solidFill>
                <a:latin typeface="Poppins Bold"/>
                <a:ea typeface="Poppins Bold"/>
                <a:cs typeface="Poppins Bold"/>
                <a:sym typeface="Poppins Bold"/>
              </a:rPr>
              <a:t>TUJUAN INOVASI</a:t>
            </a:r>
          </a:p>
        </p:txBody>
      </p:sp>
      <p:sp>
        <p:nvSpPr>
          <p:cNvPr name="TextBox 39" id="39"/>
          <p:cNvSpPr txBox="true"/>
          <p:nvPr/>
        </p:nvSpPr>
        <p:spPr>
          <a:xfrm rot="0">
            <a:off x="2394286" y="1792373"/>
            <a:ext cx="3238203" cy="654701"/>
          </a:xfrm>
          <a:prstGeom prst="rect">
            <a:avLst/>
          </a:prstGeom>
        </p:spPr>
        <p:txBody>
          <a:bodyPr anchor="t" rtlCol="false" tIns="0" lIns="0" bIns="0" rIns="0">
            <a:spAutoFit/>
          </a:bodyPr>
          <a:lstStyle/>
          <a:p>
            <a:pPr algn="l">
              <a:lnSpc>
                <a:spcPts val="4714"/>
              </a:lnSpc>
            </a:pPr>
            <a:r>
              <a:rPr lang="en-US" sz="4172" spc="-125" b="true">
                <a:solidFill>
                  <a:srgbClr val="272727"/>
                </a:solidFill>
                <a:latin typeface="Poppins Bold"/>
                <a:ea typeface="Poppins Bold"/>
                <a:cs typeface="Poppins Bold"/>
                <a:sym typeface="Poppins Bold"/>
              </a:rPr>
              <a:t>Matlamat</a:t>
            </a:r>
          </a:p>
        </p:txBody>
      </p:sp>
      <p:sp>
        <p:nvSpPr>
          <p:cNvPr name="TextBox 40" id="40"/>
          <p:cNvSpPr txBox="true"/>
          <p:nvPr/>
        </p:nvSpPr>
        <p:spPr>
          <a:xfrm rot="0">
            <a:off x="2394286" y="2688874"/>
            <a:ext cx="8302198" cy="910681"/>
          </a:xfrm>
          <a:prstGeom prst="rect">
            <a:avLst/>
          </a:prstGeom>
        </p:spPr>
        <p:txBody>
          <a:bodyPr anchor="t" rtlCol="false" tIns="0" lIns="0" bIns="0" rIns="0">
            <a:spAutoFit/>
          </a:bodyPr>
          <a:lstStyle/>
          <a:p>
            <a:pPr algn="l">
              <a:lnSpc>
                <a:spcPts val="3548"/>
              </a:lnSpc>
            </a:pPr>
            <a:r>
              <a:rPr lang="en-US" sz="2729">
                <a:solidFill>
                  <a:srgbClr val="FFFFFF"/>
                </a:solidFill>
                <a:latin typeface="Poppins"/>
                <a:ea typeface="Poppins"/>
                <a:cs typeface="Poppins"/>
                <a:sym typeface="Poppins"/>
              </a:rPr>
              <a:t>Mencapai 100% pelajar yang mendapat pilihan utama UPU pada tahun 2025.</a:t>
            </a:r>
          </a:p>
        </p:txBody>
      </p:sp>
      <p:sp>
        <p:nvSpPr>
          <p:cNvPr name="TextBox 41" id="41"/>
          <p:cNvSpPr txBox="true"/>
          <p:nvPr/>
        </p:nvSpPr>
        <p:spPr>
          <a:xfrm rot="0">
            <a:off x="2534570" y="4174126"/>
            <a:ext cx="3238203" cy="654701"/>
          </a:xfrm>
          <a:prstGeom prst="rect">
            <a:avLst/>
          </a:prstGeom>
        </p:spPr>
        <p:txBody>
          <a:bodyPr anchor="t" rtlCol="false" tIns="0" lIns="0" bIns="0" rIns="0">
            <a:spAutoFit/>
          </a:bodyPr>
          <a:lstStyle/>
          <a:p>
            <a:pPr algn="l">
              <a:lnSpc>
                <a:spcPts val="4714"/>
              </a:lnSpc>
            </a:pPr>
            <a:r>
              <a:rPr lang="en-US" sz="4172" spc="-125" b="true">
                <a:solidFill>
                  <a:srgbClr val="272727"/>
                </a:solidFill>
                <a:latin typeface="Poppins Bold"/>
                <a:ea typeface="Poppins Bold"/>
                <a:cs typeface="Poppins Bold"/>
                <a:sym typeface="Poppins Bold"/>
              </a:rPr>
              <a:t>Objektif</a:t>
            </a:r>
          </a:p>
        </p:txBody>
      </p:sp>
      <p:sp>
        <p:nvSpPr>
          <p:cNvPr name="TextBox 42" id="42"/>
          <p:cNvSpPr txBox="true"/>
          <p:nvPr/>
        </p:nvSpPr>
        <p:spPr>
          <a:xfrm rot="0">
            <a:off x="3085164" y="5050765"/>
            <a:ext cx="6252352" cy="965257"/>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Menyediakan platform rujukan markah merit berdasarkan tawaran kemasukan UPU yang lepas.</a:t>
            </a:r>
          </a:p>
        </p:txBody>
      </p:sp>
      <p:sp>
        <p:nvSpPr>
          <p:cNvPr name="TextBox 43" id="43"/>
          <p:cNvSpPr txBox="true"/>
          <p:nvPr/>
        </p:nvSpPr>
        <p:spPr>
          <a:xfrm rot="0">
            <a:off x="3085164" y="6599169"/>
            <a:ext cx="6252352" cy="651258"/>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Pelajar dapat memilih program pengajian setimpal dengan pencapaian merit sendiri.</a:t>
            </a:r>
          </a:p>
        </p:txBody>
      </p:sp>
      <p:sp>
        <p:nvSpPr>
          <p:cNvPr name="TextBox 44" id="44"/>
          <p:cNvSpPr txBox="true"/>
          <p:nvPr/>
        </p:nvSpPr>
        <p:spPr>
          <a:xfrm rot="0">
            <a:off x="3085164" y="8108323"/>
            <a:ext cx="6252352" cy="651258"/>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Pelajar mendapat program pengajian pilihan utama UPU.</a:t>
            </a:r>
          </a:p>
        </p:txBody>
      </p:sp>
      <p:grpSp>
        <p:nvGrpSpPr>
          <p:cNvPr name="Group 45" id="45"/>
          <p:cNvGrpSpPr/>
          <p:nvPr/>
        </p:nvGrpSpPr>
        <p:grpSpPr>
          <a:xfrm rot="0">
            <a:off x="1028700" y="7865322"/>
            <a:ext cx="9111177" cy="1611737"/>
            <a:chOff x="0" y="0"/>
            <a:chExt cx="2399652" cy="424490"/>
          </a:xfrm>
        </p:grpSpPr>
        <p:sp>
          <p:nvSpPr>
            <p:cNvPr name="Freeform 46" id="46"/>
            <p:cNvSpPr/>
            <p:nvPr/>
          </p:nvSpPr>
          <p:spPr>
            <a:xfrm flipH="false" flipV="false" rot="0">
              <a:off x="0" y="0"/>
              <a:ext cx="2399652" cy="424490"/>
            </a:xfrm>
            <a:custGeom>
              <a:avLst/>
              <a:gdLst/>
              <a:ahLst/>
              <a:cxnLst/>
              <a:rect r="r" b="b" t="t" l="l"/>
              <a:pathLst>
                <a:path h="424490" w="2399652">
                  <a:moveTo>
                    <a:pt x="43336" y="0"/>
                  </a:moveTo>
                  <a:lnTo>
                    <a:pt x="2356316" y="0"/>
                  </a:lnTo>
                  <a:cubicBezTo>
                    <a:pt x="2380250" y="0"/>
                    <a:pt x="2399652" y="19402"/>
                    <a:pt x="2399652" y="43336"/>
                  </a:cubicBezTo>
                  <a:lnTo>
                    <a:pt x="2399652" y="381155"/>
                  </a:lnTo>
                  <a:cubicBezTo>
                    <a:pt x="2399652" y="392648"/>
                    <a:pt x="2395086" y="403671"/>
                    <a:pt x="2386959" y="411798"/>
                  </a:cubicBezTo>
                  <a:cubicBezTo>
                    <a:pt x="2378832" y="419925"/>
                    <a:pt x="2367809" y="424490"/>
                    <a:pt x="2356316" y="424490"/>
                  </a:cubicBezTo>
                  <a:lnTo>
                    <a:pt x="43336" y="424490"/>
                  </a:lnTo>
                  <a:cubicBezTo>
                    <a:pt x="31842" y="424490"/>
                    <a:pt x="20820" y="419925"/>
                    <a:pt x="12693" y="411798"/>
                  </a:cubicBezTo>
                  <a:cubicBezTo>
                    <a:pt x="4566" y="403671"/>
                    <a:pt x="0" y="392648"/>
                    <a:pt x="0" y="381155"/>
                  </a:cubicBezTo>
                  <a:lnTo>
                    <a:pt x="0" y="43336"/>
                  </a:lnTo>
                  <a:cubicBezTo>
                    <a:pt x="0" y="31842"/>
                    <a:pt x="4566" y="20820"/>
                    <a:pt x="12693" y="12693"/>
                  </a:cubicBezTo>
                  <a:cubicBezTo>
                    <a:pt x="20820" y="4566"/>
                    <a:pt x="31842" y="0"/>
                    <a:pt x="43336" y="0"/>
                  </a:cubicBezTo>
                  <a:close/>
                </a:path>
              </a:pathLst>
            </a:custGeom>
            <a:solidFill>
              <a:srgbClr val="272727">
                <a:alpha val="84706"/>
              </a:srgbClr>
            </a:solidFill>
          </p:spPr>
        </p:sp>
        <p:sp>
          <p:nvSpPr>
            <p:cNvPr name="TextBox 47" id="47"/>
            <p:cNvSpPr txBox="true"/>
            <p:nvPr/>
          </p:nvSpPr>
          <p:spPr>
            <a:xfrm>
              <a:off x="0" y="-57150"/>
              <a:ext cx="2399652" cy="481640"/>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1028700" y="4880026"/>
            <a:ext cx="9111177" cy="1430530"/>
            <a:chOff x="0" y="0"/>
            <a:chExt cx="2399652" cy="376765"/>
          </a:xfrm>
        </p:grpSpPr>
        <p:sp>
          <p:nvSpPr>
            <p:cNvPr name="Freeform 49" id="49"/>
            <p:cNvSpPr/>
            <p:nvPr/>
          </p:nvSpPr>
          <p:spPr>
            <a:xfrm flipH="false" flipV="false" rot="0">
              <a:off x="0" y="0"/>
              <a:ext cx="2399652" cy="376765"/>
            </a:xfrm>
            <a:custGeom>
              <a:avLst/>
              <a:gdLst/>
              <a:ahLst/>
              <a:cxnLst/>
              <a:rect r="r" b="b" t="t" l="l"/>
              <a:pathLst>
                <a:path h="376765" w="2399652">
                  <a:moveTo>
                    <a:pt x="43336" y="0"/>
                  </a:moveTo>
                  <a:lnTo>
                    <a:pt x="2356316" y="0"/>
                  </a:lnTo>
                  <a:cubicBezTo>
                    <a:pt x="2380250" y="0"/>
                    <a:pt x="2399652" y="19402"/>
                    <a:pt x="2399652" y="43336"/>
                  </a:cubicBezTo>
                  <a:lnTo>
                    <a:pt x="2399652" y="333429"/>
                  </a:lnTo>
                  <a:cubicBezTo>
                    <a:pt x="2399652" y="344923"/>
                    <a:pt x="2395086" y="355945"/>
                    <a:pt x="2386959" y="364072"/>
                  </a:cubicBezTo>
                  <a:cubicBezTo>
                    <a:pt x="2378832" y="372199"/>
                    <a:pt x="2367809" y="376765"/>
                    <a:pt x="2356316" y="376765"/>
                  </a:cubicBezTo>
                  <a:lnTo>
                    <a:pt x="43336" y="376765"/>
                  </a:lnTo>
                  <a:cubicBezTo>
                    <a:pt x="19402" y="376765"/>
                    <a:pt x="0" y="357363"/>
                    <a:pt x="0" y="333429"/>
                  </a:cubicBezTo>
                  <a:lnTo>
                    <a:pt x="0" y="43336"/>
                  </a:lnTo>
                  <a:cubicBezTo>
                    <a:pt x="0" y="31842"/>
                    <a:pt x="4566" y="20820"/>
                    <a:pt x="12693" y="12693"/>
                  </a:cubicBezTo>
                  <a:cubicBezTo>
                    <a:pt x="20820" y="4566"/>
                    <a:pt x="31842" y="0"/>
                    <a:pt x="43336" y="0"/>
                  </a:cubicBezTo>
                  <a:close/>
                </a:path>
              </a:pathLst>
            </a:custGeom>
            <a:solidFill>
              <a:srgbClr val="272727">
                <a:alpha val="84706"/>
              </a:srgbClr>
            </a:solidFill>
          </p:spPr>
        </p:sp>
        <p:sp>
          <p:nvSpPr>
            <p:cNvPr name="TextBox 50" id="50"/>
            <p:cNvSpPr txBox="true"/>
            <p:nvPr/>
          </p:nvSpPr>
          <p:spPr>
            <a:xfrm>
              <a:off x="0" y="-57150"/>
              <a:ext cx="2399652" cy="43391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19427"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670528" y="-75948"/>
            <a:ext cx="8230062" cy="10381997"/>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28803" t="0" r="-60536" b="0"/>
              </a:stretch>
            </a:blipFill>
          </p:spPr>
        </p:sp>
      </p:grpSp>
      <p:grpSp>
        <p:nvGrpSpPr>
          <p:cNvPr name="Group 7" id="7"/>
          <p:cNvGrpSpPr/>
          <p:nvPr/>
        </p:nvGrpSpPr>
        <p:grpSpPr>
          <a:xfrm rot="-10800000">
            <a:off x="11375279"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8082293"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2417443"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9223174" y="11041698"/>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9322014"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10130874"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10201722"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sp>
        <p:nvSpPr>
          <p:cNvPr name="Freeform 22" id="22"/>
          <p:cNvSpPr/>
          <p:nvPr/>
        </p:nvSpPr>
        <p:spPr>
          <a:xfrm flipH="false" flipV="false" rot="0">
            <a:off x="724440" y="1566232"/>
            <a:ext cx="10716001" cy="2190710"/>
          </a:xfrm>
          <a:custGeom>
            <a:avLst/>
            <a:gdLst/>
            <a:ahLst/>
            <a:cxnLst/>
            <a:rect r="r" b="b" t="t" l="l"/>
            <a:pathLst>
              <a:path h="2190710" w="10716001">
                <a:moveTo>
                  <a:pt x="0" y="0"/>
                </a:moveTo>
                <a:lnTo>
                  <a:pt x="10716001" y="0"/>
                </a:lnTo>
                <a:lnTo>
                  <a:pt x="10716001" y="2190710"/>
                </a:lnTo>
                <a:lnTo>
                  <a:pt x="0" y="2190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292403" y="4828827"/>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5642948" y="4953391"/>
            <a:ext cx="4329627" cy="1081553"/>
            <a:chOff x="0" y="0"/>
            <a:chExt cx="1626884" cy="406400"/>
          </a:xfrm>
        </p:grpSpPr>
        <p:sp>
          <p:nvSpPr>
            <p:cNvPr name="Freeform 25" id="25"/>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26" id="26"/>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467329" y="5094327"/>
            <a:ext cx="879882" cy="879882"/>
          </a:xfrm>
          <a:custGeom>
            <a:avLst/>
            <a:gdLst/>
            <a:ahLst/>
            <a:cxnLst/>
            <a:rect r="r" b="b" t="t" l="l"/>
            <a:pathLst>
              <a:path h="879882" w="879882">
                <a:moveTo>
                  <a:pt x="0" y="0"/>
                </a:moveTo>
                <a:lnTo>
                  <a:pt x="879882" y="0"/>
                </a:lnTo>
                <a:lnTo>
                  <a:pt x="879882" y="879881"/>
                </a:lnTo>
                <a:lnTo>
                  <a:pt x="0" y="8798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292403" y="6377230"/>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5642948" y="6501794"/>
            <a:ext cx="4329627" cy="1081553"/>
            <a:chOff x="0" y="0"/>
            <a:chExt cx="1626884" cy="406400"/>
          </a:xfrm>
        </p:grpSpPr>
        <p:sp>
          <p:nvSpPr>
            <p:cNvPr name="Freeform 30" id="30"/>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31" id="31"/>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467329" y="6642730"/>
            <a:ext cx="879882" cy="879882"/>
          </a:xfrm>
          <a:custGeom>
            <a:avLst/>
            <a:gdLst/>
            <a:ahLst/>
            <a:cxnLst/>
            <a:rect r="r" b="b" t="t" l="l"/>
            <a:pathLst>
              <a:path h="879882" w="879882">
                <a:moveTo>
                  <a:pt x="0" y="0"/>
                </a:moveTo>
                <a:lnTo>
                  <a:pt x="879882" y="0"/>
                </a:lnTo>
                <a:lnTo>
                  <a:pt x="879882" y="879882"/>
                </a:lnTo>
                <a:lnTo>
                  <a:pt x="0" y="8798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1292403" y="7886385"/>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4" id="34"/>
          <p:cNvGrpSpPr/>
          <p:nvPr/>
        </p:nvGrpSpPr>
        <p:grpSpPr>
          <a:xfrm rot="0">
            <a:off x="5642948" y="8010949"/>
            <a:ext cx="4329627" cy="1081553"/>
            <a:chOff x="0" y="0"/>
            <a:chExt cx="1626884" cy="406400"/>
          </a:xfrm>
        </p:grpSpPr>
        <p:sp>
          <p:nvSpPr>
            <p:cNvPr name="Freeform 35" id="35"/>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36" id="36"/>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0">
            <a:off x="1467329" y="8151884"/>
            <a:ext cx="879882" cy="879882"/>
          </a:xfrm>
          <a:custGeom>
            <a:avLst/>
            <a:gdLst/>
            <a:ahLst/>
            <a:cxnLst/>
            <a:rect r="r" b="b" t="t" l="l"/>
            <a:pathLst>
              <a:path h="879882" w="879882">
                <a:moveTo>
                  <a:pt x="0" y="0"/>
                </a:moveTo>
                <a:lnTo>
                  <a:pt x="879882" y="0"/>
                </a:lnTo>
                <a:lnTo>
                  <a:pt x="879882" y="879882"/>
                </a:lnTo>
                <a:lnTo>
                  <a:pt x="0" y="8798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8" id="38"/>
          <p:cNvSpPr txBox="true"/>
          <p:nvPr/>
        </p:nvSpPr>
        <p:spPr>
          <a:xfrm rot="0">
            <a:off x="776211" y="750192"/>
            <a:ext cx="5367654" cy="708170"/>
          </a:xfrm>
          <a:prstGeom prst="rect">
            <a:avLst/>
          </a:prstGeom>
        </p:spPr>
        <p:txBody>
          <a:bodyPr anchor="t" rtlCol="false" tIns="0" lIns="0" bIns="0" rIns="0">
            <a:spAutoFit/>
          </a:bodyPr>
          <a:lstStyle/>
          <a:p>
            <a:pPr algn="l">
              <a:lnSpc>
                <a:spcPts val="5238"/>
              </a:lnSpc>
            </a:pPr>
            <a:r>
              <a:rPr lang="en-US" sz="4635" spc="-139" b="true">
                <a:solidFill>
                  <a:srgbClr val="272727"/>
                </a:solidFill>
                <a:latin typeface="Poppins Bold"/>
                <a:ea typeface="Poppins Bold"/>
                <a:cs typeface="Poppins Bold"/>
                <a:sym typeface="Poppins Bold"/>
              </a:rPr>
              <a:t>TUJUAN INOVASI</a:t>
            </a:r>
          </a:p>
        </p:txBody>
      </p:sp>
      <p:sp>
        <p:nvSpPr>
          <p:cNvPr name="TextBox 39" id="39"/>
          <p:cNvSpPr txBox="true"/>
          <p:nvPr/>
        </p:nvSpPr>
        <p:spPr>
          <a:xfrm rot="0">
            <a:off x="2394286" y="1792373"/>
            <a:ext cx="3238203" cy="654701"/>
          </a:xfrm>
          <a:prstGeom prst="rect">
            <a:avLst/>
          </a:prstGeom>
        </p:spPr>
        <p:txBody>
          <a:bodyPr anchor="t" rtlCol="false" tIns="0" lIns="0" bIns="0" rIns="0">
            <a:spAutoFit/>
          </a:bodyPr>
          <a:lstStyle/>
          <a:p>
            <a:pPr algn="l">
              <a:lnSpc>
                <a:spcPts val="4714"/>
              </a:lnSpc>
            </a:pPr>
            <a:r>
              <a:rPr lang="en-US" sz="4172" spc="-125" b="true">
                <a:solidFill>
                  <a:srgbClr val="272727"/>
                </a:solidFill>
                <a:latin typeface="Poppins Bold"/>
                <a:ea typeface="Poppins Bold"/>
                <a:cs typeface="Poppins Bold"/>
                <a:sym typeface="Poppins Bold"/>
              </a:rPr>
              <a:t>Matlamat</a:t>
            </a:r>
          </a:p>
        </p:txBody>
      </p:sp>
      <p:sp>
        <p:nvSpPr>
          <p:cNvPr name="TextBox 40" id="40"/>
          <p:cNvSpPr txBox="true"/>
          <p:nvPr/>
        </p:nvSpPr>
        <p:spPr>
          <a:xfrm rot="0">
            <a:off x="2394286" y="2688874"/>
            <a:ext cx="8302198" cy="910681"/>
          </a:xfrm>
          <a:prstGeom prst="rect">
            <a:avLst/>
          </a:prstGeom>
        </p:spPr>
        <p:txBody>
          <a:bodyPr anchor="t" rtlCol="false" tIns="0" lIns="0" bIns="0" rIns="0">
            <a:spAutoFit/>
          </a:bodyPr>
          <a:lstStyle/>
          <a:p>
            <a:pPr algn="l">
              <a:lnSpc>
                <a:spcPts val="3548"/>
              </a:lnSpc>
            </a:pPr>
            <a:r>
              <a:rPr lang="en-US" sz="2729">
                <a:solidFill>
                  <a:srgbClr val="FFFFFF"/>
                </a:solidFill>
                <a:latin typeface="Poppins"/>
                <a:ea typeface="Poppins"/>
                <a:cs typeface="Poppins"/>
                <a:sym typeface="Poppins"/>
              </a:rPr>
              <a:t>Mencapai 100% pelajar yang mendapat pilihan utama UPU pada tahun 2025.</a:t>
            </a:r>
          </a:p>
        </p:txBody>
      </p:sp>
      <p:sp>
        <p:nvSpPr>
          <p:cNvPr name="TextBox 41" id="41"/>
          <p:cNvSpPr txBox="true"/>
          <p:nvPr/>
        </p:nvSpPr>
        <p:spPr>
          <a:xfrm rot="0">
            <a:off x="2534570" y="4174126"/>
            <a:ext cx="3238203" cy="654701"/>
          </a:xfrm>
          <a:prstGeom prst="rect">
            <a:avLst/>
          </a:prstGeom>
        </p:spPr>
        <p:txBody>
          <a:bodyPr anchor="t" rtlCol="false" tIns="0" lIns="0" bIns="0" rIns="0">
            <a:spAutoFit/>
          </a:bodyPr>
          <a:lstStyle/>
          <a:p>
            <a:pPr algn="l">
              <a:lnSpc>
                <a:spcPts val="4714"/>
              </a:lnSpc>
            </a:pPr>
            <a:r>
              <a:rPr lang="en-US" sz="4172" spc="-125" b="true">
                <a:solidFill>
                  <a:srgbClr val="272727"/>
                </a:solidFill>
                <a:latin typeface="Poppins Bold"/>
                <a:ea typeface="Poppins Bold"/>
                <a:cs typeface="Poppins Bold"/>
                <a:sym typeface="Poppins Bold"/>
              </a:rPr>
              <a:t>Objektif</a:t>
            </a:r>
          </a:p>
        </p:txBody>
      </p:sp>
      <p:sp>
        <p:nvSpPr>
          <p:cNvPr name="TextBox 42" id="42"/>
          <p:cNvSpPr txBox="true"/>
          <p:nvPr/>
        </p:nvSpPr>
        <p:spPr>
          <a:xfrm rot="0">
            <a:off x="3085164" y="5050765"/>
            <a:ext cx="6252352" cy="965257"/>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Menyediakan platform rujukan markah merit berdasarkan tawaran kemasukan UPU yang lepas.</a:t>
            </a:r>
          </a:p>
        </p:txBody>
      </p:sp>
      <p:sp>
        <p:nvSpPr>
          <p:cNvPr name="TextBox 43" id="43"/>
          <p:cNvSpPr txBox="true"/>
          <p:nvPr/>
        </p:nvSpPr>
        <p:spPr>
          <a:xfrm rot="0">
            <a:off x="3085164" y="6599169"/>
            <a:ext cx="6252352" cy="651258"/>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Pelajar dapat memilih program pengajian setimpal dengan pencapaian merit sendiri.</a:t>
            </a:r>
          </a:p>
        </p:txBody>
      </p:sp>
      <p:sp>
        <p:nvSpPr>
          <p:cNvPr name="TextBox 44" id="44"/>
          <p:cNvSpPr txBox="true"/>
          <p:nvPr/>
        </p:nvSpPr>
        <p:spPr>
          <a:xfrm rot="0">
            <a:off x="3085164" y="8108323"/>
            <a:ext cx="6252352" cy="651258"/>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Pelajar mendapat program pengajian pilihan utama UPU.</a:t>
            </a:r>
          </a:p>
        </p:txBody>
      </p:sp>
      <p:grpSp>
        <p:nvGrpSpPr>
          <p:cNvPr name="Group 45" id="45"/>
          <p:cNvGrpSpPr/>
          <p:nvPr/>
        </p:nvGrpSpPr>
        <p:grpSpPr>
          <a:xfrm rot="0">
            <a:off x="776211" y="4834180"/>
            <a:ext cx="9196365" cy="3086100"/>
            <a:chOff x="0" y="0"/>
            <a:chExt cx="2422088" cy="812800"/>
          </a:xfrm>
        </p:grpSpPr>
        <p:sp>
          <p:nvSpPr>
            <p:cNvPr name="Freeform 46" id="46"/>
            <p:cNvSpPr/>
            <p:nvPr/>
          </p:nvSpPr>
          <p:spPr>
            <a:xfrm flipH="false" flipV="false" rot="0">
              <a:off x="0" y="0"/>
              <a:ext cx="2422088" cy="812800"/>
            </a:xfrm>
            <a:custGeom>
              <a:avLst/>
              <a:gdLst/>
              <a:ahLst/>
              <a:cxnLst/>
              <a:rect r="r" b="b" t="t" l="l"/>
              <a:pathLst>
                <a:path h="812800" w="2422088">
                  <a:moveTo>
                    <a:pt x="42934" y="0"/>
                  </a:moveTo>
                  <a:lnTo>
                    <a:pt x="2379154" y="0"/>
                  </a:lnTo>
                  <a:cubicBezTo>
                    <a:pt x="2390541" y="0"/>
                    <a:pt x="2401461" y="4523"/>
                    <a:pt x="2409513" y="12575"/>
                  </a:cubicBezTo>
                  <a:cubicBezTo>
                    <a:pt x="2417564" y="20627"/>
                    <a:pt x="2422088" y="31547"/>
                    <a:pt x="2422088" y="42934"/>
                  </a:cubicBezTo>
                  <a:lnTo>
                    <a:pt x="2422088" y="769866"/>
                  </a:lnTo>
                  <a:cubicBezTo>
                    <a:pt x="2422088" y="781253"/>
                    <a:pt x="2417564" y="792173"/>
                    <a:pt x="2409513" y="800225"/>
                  </a:cubicBezTo>
                  <a:cubicBezTo>
                    <a:pt x="2401461" y="808277"/>
                    <a:pt x="2390541" y="812800"/>
                    <a:pt x="2379154" y="812800"/>
                  </a:cubicBezTo>
                  <a:lnTo>
                    <a:pt x="42934" y="812800"/>
                  </a:lnTo>
                  <a:cubicBezTo>
                    <a:pt x="31547" y="812800"/>
                    <a:pt x="20627" y="808277"/>
                    <a:pt x="12575" y="800225"/>
                  </a:cubicBezTo>
                  <a:cubicBezTo>
                    <a:pt x="4523" y="792173"/>
                    <a:pt x="0" y="781253"/>
                    <a:pt x="0" y="769866"/>
                  </a:cubicBezTo>
                  <a:lnTo>
                    <a:pt x="0" y="42934"/>
                  </a:lnTo>
                  <a:cubicBezTo>
                    <a:pt x="0" y="31547"/>
                    <a:pt x="4523" y="20627"/>
                    <a:pt x="12575" y="12575"/>
                  </a:cubicBezTo>
                  <a:cubicBezTo>
                    <a:pt x="20627" y="4523"/>
                    <a:pt x="31547" y="0"/>
                    <a:pt x="42934" y="0"/>
                  </a:cubicBezTo>
                  <a:close/>
                </a:path>
              </a:pathLst>
            </a:custGeom>
            <a:solidFill>
              <a:srgbClr val="272727">
                <a:alpha val="84706"/>
              </a:srgbClr>
            </a:solidFill>
          </p:spPr>
        </p:sp>
        <p:sp>
          <p:nvSpPr>
            <p:cNvPr name="TextBox 47" id="47"/>
            <p:cNvSpPr txBox="true"/>
            <p:nvPr/>
          </p:nvSpPr>
          <p:spPr>
            <a:xfrm>
              <a:off x="0" y="-57150"/>
              <a:ext cx="2422088" cy="86995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19427"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670528" y="-75948"/>
            <a:ext cx="8230062" cy="10381997"/>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28803" t="0" r="-60536" b="0"/>
              </a:stretch>
            </a:blipFill>
          </p:spPr>
        </p:sp>
      </p:grpSp>
      <p:grpSp>
        <p:nvGrpSpPr>
          <p:cNvPr name="Group 7" id="7"/>
          <p:cNvGrpSpPr/>
          <p:nvPr/>
        </p:nvGrpSpPr>
        <p:grpSpPr>
          <a:xfrm rot="-10800000">
            <a:off x="11375279"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8082293"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2417443"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9223174" y="11041698"/>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9322014"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10130874"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10201722"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sp>
        <p:nvSpPr>
          <p:cNvPr name="Freeform 22" id="22"/>
          <p:cNvSpPr/>
          <p:nvPr/>
        </p:nvSpPr>
        <p:spPr>
          <a:xfrm flipH="false" flipV="false" rot="0">
            <a:off x="724440" y="1566232"/>
            <a:ext cx="10716001" cy="2190710"/>
          </a:xfrm>
          <a:custGeom>
            <a:avLst/>
            <a:gdLst/>
            <a:ahLst/>
            <a:cxnLst/>
            <a:rect r="r" b="b" t="t" l="l"/>
            <a:pathLst>
              <a:path h="2190710" w="10716001">
                <a:moveTo>
                  <a:pt x="0" y="0"/>
                </a:moveTo>
                <a:lnTo>
                  <a:pt x="10716001" y="0"/>
                </a:lnTo>
                <a:lnTo>
                  <a:pt x="10716001" y="2190710"/>
                </a:lnTo>
                <a:lnTo>
                  <a:pt x="0" y="2190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292403" y="4828827"/>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5642948" y="4953391"/>
            <a:ext cx="4329627" cy="1081553"/>
            <a:chOff x="0" y="0"/>
            <a:chExt cx="1626884" cy="406400"/>
          </a:xfrm>
        </p:grpSpPr>
        <p:sp>
          <p:nvSpPr>
            <p:cNvPr name="Freeform 25" id="25"/>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26" id="26"/>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467329" y="5094327"/>
            <a:ext cx="879882" cy="879882"/>
          </a:xfrm>
          <a:custGeom>
            <a:avLst/>
            <a:gdLst/>
            <a:ahLst/>
            <a:cxnLst/>
            <a:rect r="r" b="b" t="t" l="l"/>
            <a:pathLst>
              <a:path h="879882" w="879882">
                <a:moveTo>
                  <a:pt x="0" y="0"/>
                </a:moveTo>
                <a:lnTo>
                  <a:pt x="879882" y="0"/>
                </a:lnTo>
                <a:lnTo>
                  <a:pt x="879882" y="879881"/>
                </a:lnTo>
                <a:lnTo>
                  <a:pt x="0" y="8798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292403" y="6377230"/>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5642948" y="6501794"/>
            <a:ext cx="4329627" cy="1081553"/>
            <a:chOff x="0" y="0"/>
            <a:chExt cx="1626884" cy="406400"/>
          </a:xfrm>
        </p:grpSpPr>
        <p:sp>
          <p:nvSpPr>
            <p:cNvPr name="Freeform 30" id="30"/>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31" id="31"/>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467329" y="6642730"/>
            <a:ext cx="879882" cy="879882"/>
          </a:xfrm>
          <a:custGeom>
            <a:avLst/>
            <a:gdLst/>
            <a:ahLst/>
            <a:cxnLst/>
            <a:rect r="r" b="b" t="t" l="l"/>
            <a:pathLst>
              <a:path h="879882" w="879882">
                <a:moveTo>
                  <a:pt x="0" y="0"/>
                </a:moveTo>
                <a:lnTo>
                  <a:pt x="879882" y="0"/>
                </a:lnTo>
                <a:lnTo>
                  <a:pt x="879882" y="879882"/>
                </a:lnTo>
                <a:lnTo>
                  <a:pt x="0" y="8798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1292403" y="7886385"/>
            <a:ext cx="5435725" cy="1440467"/>
          </a:xfrm>
          <a:custGeom>
            <a:avLst/>
            <a:gdLst/>
            <a:ahLst/>
            <a:cxnLst/>
            <a:rect r="r" b="b" t="t" l="l"/>
            <a:pathLst>
              <a:path h="1440467" w="5435725">
                <a:moveTo>
                  <a:pt x="0" y="0"/>
                </a:moveTo>
                <a:lnTo>
                  <a:pt x="5435725" y="0"/>
                </a:lnTo>
                <a:lnTo>
                  <a:pt x="5435725" y="1440467"/>
                </a:lnTo>
                <a:lnTo>
                  <a:pt x="0" y="1440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4" id="34"/>
          <p:cNvGrpSpPr/>
          <p:nvPr/>
        </p:nvGrpSpPr>
        <p:grpSpPr>
          <a:xfrm rot="0">
            <a:off x="5642948" y="8010949"/>
            <a:ext cx="4329627" cy="1081553"/>
            <a:chOff x="0" y="0"/>
            <a:chExt cx="1626884" cy="406400"/>
          </a:xfrm>
        </p:grpSpPr>
        <p:sp>
          <p:nvSpPr>
            <p:cNvPr name="Freeform 35" id="35"/>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36" id="36"/>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0">
            <a:off x="1467329" y="8151884"/>
            <a:ext cx="879882" cy="879882"/>
          </a:xfrm>
          <a:custGeom>
            <a:avLst/>
            <a:gdLst/>
            <a:ahLst/>
            <a:cxnLst/>
            <a:rect r="r" b="b" t="t" l="l"/>
            <a:pathLst>
              <a:path h="879882" w="879882">
                <a:moveTo>
                  <a:pt x="0" y="0"/>
                </a:moveTo>
                <a:lnTo>
                  <a:pt x="879882" y="0"/>
                </a:lnTo>
                <a:lnTo>
                  <a:pt x="879882" y="879882"/>
                </a:lnTo>
                <a:lnTo>
                  <a:pt x="0" y="8798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8" id="38"/>
          <p:cNvSpPr txBox="true"/>
          <p:nvPr/>
        </p:nvSpPr>
        <p:spPr>
          <a:xfrm rot="0">
            <a:off x="776211" y="750192"/>
            <a:ext cx="5367654" cy="708170"/>
          </a:xfrm>
          <a:prstGeom prst="rect">
            <a:avLst/>
          </a:prstGeom>
        </p:spPr>
        <p:txBody>
          <a:bodyPr anchor="t" rtlCol="false" tIns="0" lIns="0" bIns="0" rIns="0">
            <a:spAutoFit/>
          </a:bodyPr>
          <a:lstStyle/>
          <a:p>
            <a:pPr algn="l">
              <a:lnSpc>
                <a:spcPts val="5238"/>
              </a:lnSpc>
            </a:pPr>
            <a:r>
              <a:rPr lang="en-US" sz="4635" spc="-139" b="true">
                <a:solidFill>
                  <a:srgbClr val="272727"/>
                </a:solidFill>
                <a:latin typeface="Poppins Bold"/>
                <a:ea typeface="Poppins Bold"/>
                <a:cs typeface="Poppins Bold"/>
                <a:sym typeface="Poppins Bold"/>
              </a:rPr>
              <a:t>TUJUAN INOVASI</a:t>
            </a:r>
          </a:p>
        </p:txBody>
      </p:sp>
      <p:sp>
        <p:nvSpPr>
          <p:cNvPr name="TextBox 39" id="39"/>
          <p:cNvSpPr txBox="true"/>
          <p:nvPr/>
        </p:nvSpPr>
        <p:spPr>
          <a:xfrm rot="0">
            <a:off x="2394286" y="1792373"/>
            <a:ext cx="3238203" cy="654701"/>
          </a:xfrm>
          <a:prstGeom prst="rect">
            <a:avLst/>
          </a:prstGeom>
        </p:spPr>
        <p:txBody>
          <a:bodyPr anchor="t" rtlCol="false" tIns="0" lIns="0" bIns="0" rIns="0">
            <a:spAutoFit/>
          </a:bodyPr>
          <a:lstStyle/>
          <a:p>
            <a:pPr algn="l">
              <a:lnSpc>
                <a:spcPts val="4714"/>
              </a:lnSpc>
            </a:pPr>
            <a:r>
              <a:rPr lang="en-US" sz="4172" spc="-125" b="true">
                <a:solidFill>
                  <a:srgbClr val="272727"/>
                </a:solidFill>
                <a:latin typeface="Poppins Bold"/>
                <a:ea typeface="Poppins Bold"/>
                <a:cs typeface="Poppins Bold"/>
                <a:sym typeface="Poppins Bold"/>
              </a:rPr>
              <a:t>Matlamat</a:t>
            </a:r>
          </a:p>
        </p:txBody>
      </p:sp>
      <p:sp>
        <p:nvSpPr>
          <p:cNvPr name="TextBox 40" id="40"/>
          <p:cNvSpPr txBox="true"/>
          <p:nvPr/>
        </p:nvSpPr>
        <p:spPr>
          <a:xfrm rot="0">
            <a:off x="2394286" y="2688874"/>
            <a:ext cx="8302198" cy="910681"/>
          </a:xfrm>
          <a:prstGeom prst="rect">
            <a:avLst/>
          </a:prstGeom>
        </p:spPr>
        <p:txBody>
          <a:bodyPr anchor="t" rtlCol="false" tIns="0" lIns="0" bIns="0" rIns="0">
            <a:spAutoFit/>
          </a:bodyPr>
          <a:lstStyle/>
          <a:p>
            <a:pPr algn="l">
              <a:lnSpc>
                <a:spcPts val="3548"/>
              </a:lnSpc>
            </a:pPr>
            <a:r>
              <a:rPr lang="en-US" sz="2729">
                <a:solidFill>
                  <a:srgbClr val="FFFFFF"/>
                </a:solidFill>
                <a:latin typeface="Poppins"/>
                <a:ea typeface="Poppins"/>
                <a:cs typeface="Poppins"/>
                <a:sym typeface="Poppins"/>
              </a:rPr>
              <a:t>Mencapai 100% pelajar yang mendapat pilihan utama UPU pada tahun 2025.</a:t>
            </a:r>
          </a:p>
        </p:txBody>
      </p:sp>
      <p:sp>
        <p:nvSpPr>
          <p:cNvPr name="TextBox 41" id="41"/>
          <p:cNvSpPr txBox="true"/>
          <p:nvPr/>
        </p:nvSpPr>
        <p:spPr>
          <a:xfrm rot="0">
            <a:off x="2534570" y="4174126"/>
            <a:ext cx="3238203" cy="654701"/>
          </a:xfrm>
          <a:prstGeom prst="rect">
            <a:avLst/>
          </a:prstGeom>
        </p:spPr>
        <p:txBody>
          <a:bodyPr anchor="t" rtlCol="false" tIns="0" lIns="0" bIns="0" rIns="0">
            <a:spAutoFit/>
          </a:bodyPr>
          <a:lstStyle/>
          <a:p>
            <a:pPr algn="l">
              <a:lnSpc>
                <a:spcPts val="4714"/>
              </a:lnSpc>
            </a:pPr>
            <a:r>
              <a:rPr lang="en-US" sz="4172" spc="-125" b="true">
                <a:solidFill>
                  <a:srgbClr val="272727"/>
                </a:solidFill>
                <a:latin typeface="Poppins Bold"/>
                <a:ea typeface="Poppins Bold"/>
                <a:cs typeface="Poppins Bold"/>
                <a:sym typeface="Poppins Bold"/>
              </a:rPr>
              <a:t>Objektif</a:t>
            </a:r>
          </a:p>
        </p:txBody>
      </p:sp>
      <p:sp>
        <p:nvSpPr>
          <p:cNvPr name="TextBox 42" id="42"/>
          <p:cNvSpPr txBox="true"/>
          <p:nvPr/>
        </p:nvSpPr>
        <p:spPr>
          <a:xfrm rot="0">
            <a:off x="3085164" y="5050765"/>
            <a:ext cx="6252352" cy="965257"/>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Menyediakan platform rujukan markah merit berdasarkan tawaran kemasukan UPU yang lepas.</a:t>
            </a:r>
          </a:p>
        </p:txBody>
      </p:sp>
      <p:sp>
        <p:nvSpPr>
          <p:cNvPr name="TextBox 43" id="43"/>
          <p:cNvSpPr txBox="true"/>
          <p:nvPr/>
        </p:nvSpPr>
        <p:spPr>
          <a:xfrm rot="0">
            <a:off x="3085164" y="6599169"/>
            <a:ext cx="6252352" cy="651258"/>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Pelajar dapat memilih program pengajian setimpal dengan pencapaian merit sendiri.</a:t>
            </a:r>
          </a:p>
        </p:txBody>
      </p:sp>
      <p:sp>
        <p:nvSpPr>
          <p:cNvPr name="TextBox 44" id="44"/>
          <p:cNvSpPr txBox="true"/>
          <p:nvPr/>
        </p:nvSpPr>
        <p:spPr>
          <a:xfrm rot="0">
            <a:off x="3085164" y="8108323"/>
            <a:ext cx="6252352" cy="651258"/>
          </a:xfrm>
          <a:prstGeom prst="rect">
            <a:avLst/>
          </a:prstGeom>
        </p:spPr>
        <p:txBody>
          <a:bodyPr anchor="t" rtlCol="false" tIns="0" lIns="0" bIns="0" rIns="0">
            <a:spAutoFit/>
          </a:bodyPr>
          <a:lstStyle/>
          <a:p>
            <a:pPr algn="l">
              <a:lnSpc>
                <a:spcPts val="2487"/>
              </a:lnSpc>
            </a:pPr>
            <a:r>
              <a:rPr lang="en-US" sz="2163">
                <a:solidFill>
                  <a:srgbClr val="FFFFFF"/>
                </a:solidFill>
                <a:latin typeface="Poppins"/>
                <a:ea typeface="Poppins"/>
                <a:cs typeface="Poppins"/>
                <a:sym typeface="Poppins"/>
              </a:rPr>
              <a:t>Pelajar mendapat program pengajian pilihan utama UPU.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10060"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165768" y="-98005"/>
            <a:ext cx="8247548" cy="10404055"/>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43836" t="0" r="-45503" b="0"/>
              </a:stretch>
            </a:blipFill>
          </p:spPr>
        </p:sp>
      </p:grpSp>
      <p:grpSp>
        <p:nvGrpSpPr>
          <p:cNvPr name="Group 7" id="7"/>
          <p:cNvGrpSpPr/>
          <p:nvPr/>
        </p:nvGrpSpPr>
        <p:grpSpPr>
          <a:xfrm rot="-10800000">
            <a:off x="9875437"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6572926"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0908076"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7679119" y="11047176"/>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7812647"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8621508"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8692356"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grpSp>
        <p:nvGrpSpPr>
          <p:cNvPr name="Group 22" id="22"/>
          <p:cNvGrpSpPr/>
          <p:nvPr/>
        </p:nvGrpSpPr>
        <p:grpSpPr>
          <a:xfrm rot="1258575">
            <a:off x="17290405" y="4917272"/>
            <a:ext cx="3086100" cy="7366081"/>
            <a:chOff x="0" y="0"/>
            <a:chExt cx="812800" cy="1940038"/>
          </a:xfrm>
        </p:grpSpPr>
        <p:sp>
          <p:nvSpPr>
            <p:cNvPr name="Freeform 23" id="23"/>
            <p:cNvSpPr/>
            <p:nvPr/>
          </p:nvSpPr>
          <p:spPr>
            <a:xfrm flipH="false" flipV="false" rot="0">
              <a:off x="0" y="0"/>
              <a:ext cx="812800" cy="1940038"/>
            </a:xfrm>
            <a:custGeom>
              <a:avLst/>
              <a:gdLst/>
              <a:ahLst/>
              <a:cxnLst/>
              <a:rect r="r" b="b" t="t" l="l"/>
              <a:pathLst>
                <a:path h="1940038" w="812800">
                  <a:moveTo>
                    <a:pt x="0" y="0"/>
                  </a:moveTo>
                  <a:lnTo>
                    <a:pt x="812800" y="0"/>
                  </a:lnTo>
                  <a:lnTo>
                    <a:pt x="812800" y="1940038"/>
                  </a:lnTo>
                  <a:lnTo>
                    <a:pt x="0" y="1940038"/>
                  </a:lnTo>
                  <a:close/>
                </a:path>
              </a:pathLst>
            </a:custGeom>
            <a:solidFill>
              <a:srgbClr val="9FD41E">
                <a:alpha val="80000"/>
              </a:srgbClr>
            </a:solidFill>
          </p:spPr>
        </p:sp>
        <p:sp>
          <p:nvSpPr>
            <p:cNvPr name="TextBox 24" id="24"/>
            <p:cNvSpPr txBox="true"/>
            <p:nvPr/>
          </p:nvSpPr>
          <p:spPr>
            <a:xfrm>
              <a:off x="0" y="-57150"/>
              <a:ext cx="812800" cy="1997188"/>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true" rot="-4137860">
            <a:off x="15927011" y="8993383"/>
            <a:ext cx="3475677" cy="165095"/>
          </a:xfrm>
          <a:custGeom>
            <a:avLst/>
            <a:gdLst/>
            <a:ahLst/>
            <a:cxnLst/>
            <a:rect r="r" b="b" t="t" l="l"/>
            <a:pathLst>
              <a:path h="165095" w="3475677">
                <a:moveTo>
                  <a:pt x="0" y="165095"/>
                </a:moveTo>
                <a:lnTo>
                  <a:pt x="3475677" y="165095"/>
                </a:lnTo>
                <a:lnTo>
                  <a:pt x="3475677" y="0"/>
                </a:lnTo>
                <a:lnTo>
                  <a:pt x="0" y="0"/>
                </a:lnTo>
                <a:lnTo>
                  <a:pt x="0" y="165095"/>
                </a:lnTo>
                <a:close/>
              </a:path>
            </a:pathLst>
          </a:custGeom>
          <a:blipFill>
            <a:blip r:embed="rId3">
              <a:alphaModFix amt="65000"/>
            </a:blip>
            <a:stretch>
              <a:fillRect l="0" t="0" r="0" b="0"/>
            </a:stretch>
          </a:blipFill>
        </p:spPr>
      </p:sp>
      <p:sp>
        <p:nvSpPr>
          <p:cNvPr name="TextBox 26" id="26"/>
          <p:cNvSpPr txBox="true"/>
          <p:nvPr/>
        </p:nvSpPr>
        <p:spPr>
          <a:xfrm rot="0">
            <a:off x="698718" y="2802900"/>
            <a:ext cx="9761035" cy="3151495"/>
          </a:xfrm>
          <a:prstGeom prst="rect">
            <a:avLst/>
          </a:prstGeom>
        </p:spPr>
        <p:txBody>
          <a:bodyPr anchor="t" rtlCol="false" tIns="0" lIns="0" bIns="0" rIns="0">
            <a:spAutoFit/>
          </a:bodyPr>
          <a:lstStyle/>
          <a:p>
            <a:pPr algn="l">
              <a:lnSpc>
                <a:spcPts val="11919"/>
              </a:lnSpc>
            </a:pPr>
            <a:r>
              <a:rPr lang="en-US" sz="10455" b="true">
                <a:solidFill>
                  <a:srgbClr val="272727"/>
                </a:solidFill>
                <a:latin typeface="Poppins Bold"/>
                <a:ea typeface="Poppins Bold"/>
                <a:cs typeface="Poppins Bold"/>
                <a:sym typeface="Poppins Bold"/>
              </a:rPr>
              <a:t>MASALAH KAJIAN</a:t>
            </a:r>
          </a:p>
        </p:txBody>
      </p:sp>
      <p:sp>
        <p:nvSpPr>
          <p:cNvPr name="Freeform 27" id="27"/>
          <p:cNvSpPr/>
          <p:nvPr/>
        </p:nvSpPr>
        <p:spPr>
          <a:xfrm flipH="false" flipV="false" rot="0">
            <a:off x="894727" y="954731"/>
            <a:ext cx="1135121" cy="1070817"/>
          </a:xfrm>
          <a:custGeom>
            <a:avLst/>
            <a:gdLst/>
            <a:ahLst/>
            <a:cxnLst/>
            <a:rect r="r" b="b" t="t" l="l"/>
            <a:pathLst>
              <a:path h="1070817" w="1135121">
                <a:moveTo>
                  <a:pt x="0" y="0"/>
                </a:moveTo>
                <a:lnTo>
                  <a:pt x="1135121" y="0"/>
                </a:lnTo>
                <a:lnTo>
                  <a:pt x="1135121" y="1070816"/>
                </a:lnTo>
                <a:lnTo>
                  <a:pt x="0" y="1070816"/>
                </a:lnTo>
                <a:lnTo>
                  <a:pt x="0" y="0"/>
                </a:lnTo>
                <a:close/>
              </a:path>
            </a:pathLst>
          </a:custGeom>
          <a:blipFill>
            <a:blip r:embed="rId4"/>
            <a:stretch>
              <a:fillRect l="0" t="0" r="0" b="0"/>
            </a:stretch>
          </a:blipFill>
        </p:spPr>
      </p:sp>
      <p:grpSp>
        <p:nvGrpSpPr>
          <p:cNvPr name="Group 28" id="28"/>
          <p:cNvGrpSpPr/>
          <p:nvPr/>
        </p:nvGrpSpPr>
        <p:grpSpPr>
          <a:xfrm rot="0">
            <a:off x="698718" y="5843268"/>
            <a:ext cx="5625994" cy="3162017"/>
            <a:chOff x="0" y="0"/>
            <a:chExt cx="7501325" cy="4216023"/>
          </a:xfrm>
        </p:grpSpPr>
        <p:sp>
          <p:nvSpPr>
            <p:cNvPr name="Freeform 29" id="29"/>
            <p:cNvSpPr/>
            <p:nvPr/>
          </p:nvSpPr>
          <p:spPr>
            <a:xfrm flipH="false" flipV="false" rot="0">
              <a:off x="0" y="73435"/>
              <a:ext cx="7217682" cy="3644929"/>
            </a:xfrm>
            <a:custGeom>
              <a:avLst/>
              <a:gdLst/>
              <a:ahLst/>
              <a:cxnLst/>
              <a:rect r="r" b="b" t="t" l="l"/>
              <a:pathLst>
                <a:path h="3644929" w="7217682">
                  <a:moveTo>
                    <a:pt x="0" y="0"/>
                  </a:moveTo>
                  <a:lnTo>
                    <a:pt x="7217682" y="0"/>
                  </a:lnTo>
                  <a:lnTo>
                    <a:pt x="7217682" y="3644930"/>
                  </a:lnTo>
                  <a:lnTo>
                    <a:pt x="0" y="3644930"/>
                  </a:lnTo>
                  <a:lnTo>
                    <a:pt x="0" y="0"/>
                  </a:lnTo>
                  <a:close/>
                </a:path>
              </a:pathLst>
            </a:custGeom>
            <a:blipFill>
              <a:blip r:embed="rId5"/>
              <a:stretch>
                <a:fillRect l="0" t="0" r="0" b="0"/>
              </a:stretch>
            </a:blipFill>
          </p:spPr>
        </p:sp>
        <p:sp>
          <p:nvSpPr>
            <p:cNvPr name="Freeform 30" id="30"/>
            <p:cNvSpPr/>
            <p:nvPr/>
          </p:nvSpPr>
          <p:spPr>
            <a:xfrm flipH="false" flipV="false" rot="0">
              <a:off x="0" y="0"/>
              <a:ext cx="7501325" cy="4216023"/>
            </a:xfrm>
            <a:custGeom>
              <a:avLst/>
              <a:gdLst/>
              <a:ahLst/>
              <a:cxnLst/>
              <a:rect r="r" b="b" t="t" l="l"/>
              <a:pathLst>
                <a:path h="4216023" w="7501325">
                  <a:moveTo>
                    <a:pt x="0" y="0"/>
                  </a:moveTo>
                  <a:lnTo>
                    <a:pt x="7501325" y="0"/>
                  </a:lnTo>
                  <a:lnTo>
                    <a:pt x="7501325" y="4216023"/>
                  </a:lnTo>
                  <a:lnTo>
                    <a:pt x="0" y="4216023"/>
                  </a:lnTo>
                  <a:lnTo>
                    <a:pt x="0" y="0"/>
                  </a:lnTo>
                  <a:close/>
                </a:path>
              </a:pathLst>
            </a:custGeom>
            <a:blipFill>
              <a:blip r:embed="rId6"/>
              <a:stretch>
                <a:fillRect l="0" t="0" r="0" b="0"/>
              </a:stretch>
            </a:blipFill>
          </p:spPr>
        </p:sp>
      </p:grpSp>
      <p:sp>
        <p:nvSpPr>
          <p:cNvPr name="TextBox 31" id="31"/>
          <p:cNvSpPr txBox="true"/>
          <p:nvPr/>
        </p:nvSpPr>
        <p:spPr>
          <a:xfrm rot="0">
            <a:off x="2134435" y="1189075"/>
            <a:ext cx="5563076" cy="655145"/>
          </a:xfrm>
          <a:prstGeom prst="rect">
            <a:avLst/>
          </a:prstGeom>
        </p:spPr>
        <p:txBody>
          <a:bodyPr anchor="t" rtlCol="false" tIns="0" lIns="0" bIns="0" rIns="0">
            <a:spAutoFit/>
          </a:bodyPr>
          <a:lstStyle/>
          <a:p>
            <a:pPr algn="l">
              <a:lnSpc>
                <a:spcPts val="2538"/>
              </a:lnSpc>
            </a:pPr>
            <a:r>
              <a:rPr lang="en-US" sz="2226" b="true">
                <a:solidFill>
                  <a:srgbClr val="272727"/>
                </a:solidFill>
                <a:latin typeface="Poppins Semi-Bold"/>
                <a:ea typeface="Poppins Semi-Bold"/>
                <a:cs typeface="Poppins Semi-Bold"/>
                <a:sym typeface="Poppins Semi-Bold"/>
              </a:rPr>
              <a:t>KOLOKIUM PENDIDIKAN &amp; INOVASI</a:t>
            </a:r>
          </a:p>
          <a:p>
            <a:pPr algn="l">
              <a:lnSpc>
                <a:spcPts val="2538"/>
              </a:lnSpc>
            </a:pPr>
            <a:r>
              <a:rPr lang="en-US" sz="2226" b="true">
                <a:solidFill>
                  <a:srgbClr val="272727"/>
                </a:solidFill>
                <a:latin typeface="Poppins Semi-Bold"/>
                <a:ea typeface="Poppins Semi-Bold"/>
                <a:cs typeface="Poppins Semi-Bold"/>
                <a:sym typeface="Poppins Semi-Bold"/>
              </a:rPr>
              <a:t> KOLEJ MATRIKULASI SARAWAK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6420" y="-2351201"/>
            <a:ext cx="7899263" cy="11294419"/>
            <a:chOff x="0" y="0"/>
            <a:chExt cx="1030248" cy="1473056"/>
          </a:xfrm>
        </p:grpSpPr>
        <p:sp>
          <p:nvSpPr>
            <p:cNvPr name="Freeform 3" id="3"/>
            <p:cNvSpPr/>
            <p:nvPr/>
          </p:nvSpPr>
          <p:spPr>
            <a:xfrm flipH="false" flipV="false" rot="0">
              <a:off x="0" y="0"/>
              <a:ext cx="1030248" cy="1473056"/>
            </a:xfrm>
            <a:custGeom>
              <a:avLst/>
              <a:gdLst/>
              <a:ahLst/>
              <a:cxnLst/>
              <a:rect r="r" b="b" t="t" l="l"/>
              <a:pathLst>
                <a:path h="1473056" w="1030248">
                  <a:moveTo>
                    <a:pt x="515124" y="0"/>
                  </a:moveTo>
                  <a:lnTo>
                    <a:pt x="1030248" y="203200"/>
                  </a:lnTo>
                  <a:lnTo>
                    <a:pt x="1030248" y="1269856"/>
                  </a:lnTo>
                  <a:lnTo>
                    <a:pt x="515124" y="1473056"/>
                  </a:lnTo>
                  <a:lnTo>
                    <a:pt x="0" y="1269856"/>
                  </a:lnTo>
                  <a:lnTo>
                    <a:pt x="0" y="203200"/>
                  </a:lnTo>
                  <a:lnTo>
                    <a:pt x="515124" y="0"/>
                  </a:lnTo>
                  <a:close/>
                </a:path>
              </a:pathLst>
            </a:custGeom>
            <a:solidFill>
              <a:srgbClr val="143947"/>
            </a:solidFill>
          </p:spPr>
        </p:sp>
        <p:sp>
          <p:nvSpPr>
            <p:cNvPr name="TextBox 4" id="4"/>
            <p:cNvSpPr txBox="true"/>
            <p:nvPr/>
          </p:nvSpPr>
          <p:spPr>
            <a:xfrm>
              <a:off x="0" y="82550"/>
              <a:ext cx="1030248" cy="12508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572317" y="-2351201"/>
            <a:ext cx="7899263" cy="11294419"/>
            <a:chOff x="0" y="0"/>
            <a:chExt cx="1030248" cy="1473056"/>
          </a:xfrm>
        </p:grpSpPr>
        <p:sp>
          <p:nvSpPr>
            <p:cNvPr name="Freeform 6" id="6"/>
            <p:cNvSpPr/>
            <p:nvPr/>
          </p:nvSpPr>
          <p:spPr>
            <a:xfrm flipH="false" flipV="false" rot="0">
              <a:off x="0" y="0"/>
              <a:ext cx="1030248" cy="1473056"/>
            </a:xfrm>
            <a:custGeom>
              <a:avLst/>
              <a:gdLst/>
              <a:ahLst/>
              <a:cxnLst/>
              <a:rect r="r" b="b" t="t" l="l"/>
              <a:pathLst>
                <a:path h="1473056" w="1030248">
                  <a:moveTo>
                    <a:pt x="515124" y="0"/>
                  </a:moveTo>
                  <a:lnTo>
                    <a:pt x="1030248" y="203200"/>
                  </a:lnTo>
                  <a:lnTo>
                    <a:pt x="1030248" y="1269856"/>
                  </a:lnTo>
                  <a:lnTo>
                    <a:pt x="515124" y="1473056"/>
                  </a:lnTo>
                  <a:lnTo>
                    <a:pt x="0" y="1269856"/>
                  </a:lnTo>
                  <a:lnTo>
                    <a:pt x="0" y="203200"/>
                  </a:lnTo>
                  <a:lnTo>
                    <a:pt x="515124" y="0"/>
                  </a:lnTo>
                  <a:close/>
                </a:path>
              </a:pathLst>
            </a:custGeom>
            <a:solidFill>
              <a:srgbClr val="9FD41E"/>
            </a:solidFill>
          </p:spPr>
        </p:sp>
        <p:sp>
          <p:nvSpPr>
            <p:cNvPr name="TextBox 7" id="7"/>
            <p:cNvSpPr txBox="true"/>
            <p:nvPr/>
          </p:nvSpPr>
          <p:spPr>
            <a:xfrm>
              <a:off x="0" y="82550"/>
              <a:ext cx="1030248" cy="12508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26791" y="154928"/>
            <a:ext cx="2869999" cy="2466405"/>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FD41E"/>
            </a:solidFill>
            <a:ln w="95250" cap="sq">
              <a:solidFill>
                <a:srgbClr val="FFFFFF"/>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222153" y="154928"/>
            <a:ext cx="2869999" cy="2466405"/>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43947"/>
            </a:solidFill>
            <a:ln w="95250" cap="sq">
              <a:solidFill>
                <a:srgbClr val="272727"/>
              </a:solidFill>
              <a:prstDash val="solid"/>
              <a:miter/>
            </a:ln>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028352" y="544569"/>
            <a:ext cx="1266876" cy="1687124"/>
          </a:xfrm>
          <a:custGeom>
            <a:avLst/>
            <a:gdLst/>
            <a:ahLst/>
            <a:cxnLst/>
            <a:rect r="r" b="b" t="t" l="l"/>
            <a:pathLst>
              <a:path h="1687124" w="1266876">
                <a:moveTo>
                  <a:pt x="0" y="0"/>
                </a:moveTo>
                <a:lnTo>
                  <a:pt x="1266876" y="0"/>
                </a:lnTo>
                <a:lnTo>
                  <a:pt x="1266876" y="1687123"/>
                </a:lnTo>
                <a:lnTo>
                  <a:pt x="0" y="1687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021471" y="578813"/>
            <a:ext cx="1271364" cy="1618634"/>
          </a:xfrm>
          <a:custGeom>
            <a:avLst/>
            <a:gdLst/>
            <a:ahLst/>
            <a:cxnLst/>
            <a:rect r="r" b="b" t="t" l="l"/>
            <a:pathLst>
              <a:path h="1618634" w="1271364">
                <a:moveTo>
                  <a:pt x="0" y="0"/>
                </a:moveTo>
                <a:lnTo>
                  <a:pt x="1271363" y="0"/>
                </a:lnTo>
                <a:lnTo>
                  <a:pt x="1271363" y="1618635"/>
                </a:lnTo>
                <a:lnTo>
                  <a:pt x="0" y="161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897877" y="2981683"/>
            <a:ext cx="5403862" cy="639123"/>
          </a:xfrm>
          <a:prstGeom prst="rect">
            <a:avLst/>
          </a:prstGeom>
        </p:spPr>
        <p:txBody>
          <a:bodyPr anchor="t" rtlCol="false" tIns="0" lIns="0" bIns="0" rIns="0">
            <a:spAutoFit/>
          </a:bodyPr>
          <a:lstStyle/>
          <a:p>
            <a:pPr algn="ctr">
              <a:lnSpc>
                <a:spcPts val="4687"/>
              </a:lnSpc>
            </a:pPr>
            <a:r>
              <a:rPr lang="en-US" b="true" sz="4148" spc="-124">
                <a:solidFill>
                  <a:srgbClr val="FFFFFF"/>
                </a:solidFill>
                <a:latin typeface="Poppins Bold"/>
                <a:ea typeface="Poppins Bold"/>
                <a:cs typeface="Poppins Bold"/>
                <a:sym typeface="Poppins Bold"/>
              </a:rPr>
              <a:t>Pernyataan Masalah</a:t>
            </a:r>
          </a:p>
        </p:txBody>
      </p:sp>
      <p:sp>
        <p:nvSpPr>
          <p:cNvPr name="TextBox 17" id="17"/>
          <p:cNvSpPr txBox="true"/>
          <p:nvPr/>
        </p:nvSpPr>
        <p:spPr>
          <a:xfrm rot="0">
            <a:off x="10893240" y="2981683"/>
            <a:ext cx="5403862" cy="636955"/>
          </a:xfrm>
          <a:prstGeom prst="rect">
            <a:avLst/>
          </a:prstGeom>
        </p:spPr>
        <p:txBody>
          <a:bodyPr anchor="t" rtlCol="false" tIns="0" lIns="0" bIns="0" rIns="0">
            <a:spAutoFit/>
          </a:bodyPr>
          <a:lstStyle/>
          <a:p>
            <a:pPr algn="ctr">
              <a:lnSpc>
                <a:spcPts val="4687"/>
              </a:lnSpc>
            </a:pPr>
            <a:r>
              <a:rPr lang="en-US" b="true" sz="4148" spc="-124">
                <a:solidFill>
                  <a:srgbClr val="272727"/>
                </a:solidFill>
                <a:latin typeface="Poppins Bold"/>
                <a:ea typeface="Poppins Bold"/>
                <a:cs typeface="Poppins Bold"/>
                <a:sym typeface="Poppins Bold"/>
              </a:rPr>
              <a:t>Kepentingan Inovasi</a:t>
            </a:r>
          </a:p>
        </p:txBody>
      </p:sp>
      <p:sp>
        <p:nvSpPr>
          <p:cNvPr name="Freeform 18" id="18"/>
          <p:cNvSpPr/>
          <p:nvPr/>
        </p:nvSpPr>
        <p:spPr>
          <a:xfrm flipH="true" flipV="false" rot="2792050">
            <a:off x="-2512039" y="7856487"/>
            <a:ext cx="6289509" cy="2987517"/>
          </a:xfrm>
          <a:custGeom>
            <a:avLst/>
            <a:gdLst/>
            <a:ahLst/>
            <a:cxnLst/>
            <a:rect r="r" b="b" t="t" l="l"/>
            <a:pathLst>
              <a:path h="2987517" w="6289509">
                <a:moveTo>
                  <a:pt x="6289509" y="0"/>
                </a:moveTo>
                <a:lnTo>
                  <a:pt x="0" y="0"/>
                </a:lnTo>
                <a:lnTo>
                  <a:pt x="0" y="2987517"/>
                </a:lnTo>
                <a:lnTo>
                  <a:pt x="6289509" y="2987517"/>
                </a:lnTo>
                <a:lnTo>
                  <a:pt x="628950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9939214" y="9210675"/>
            <a:ext cx="8348786" cy="972383"/>
          </a:xfrm>
          <a:prstGeom prst="rect">
            <a:avLst/>
          </a:prstGeom>
        </p:spPr>
        <p:txBody>
          <a:bodyPr anchor="t" rtlCol="false" tIns="0" lIns="0" bIns="0" rIns="0">
            <a:spAutoFit/>
          </a:bodyPr>
          <a:lstStyle/>
          <a:p>
            <a:pPr algn="l">
              <a:lnSpc>
                <a:spcPts val="2584"/>
              </a:lnSpc>
              <a:spcBef>
                <a:spcPct val="0"/>
              </a:spcBef>
            </a:pPr>
            <a:r>
              <a:rPr lang="en-US" sz="1845">
                <a:solidFill>
                  <a:srgbClr val="000000"/>
                </a:solidFill>
                <a:latin typeface="Poppins"/>
                <a:ea typeface="Poppins"/>
                <a:cs typeface="Poppins"/>
                <a:sym typeface="Poppins"/>
              </a:rPr>
              <a:t>Iatrellis, O., Kameas, A., &amp; Fitsilis, P. (2017). Academic advising systems: A systematic literature review of empirical evidence. Education Sciences, 7(4), 90.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6420" y="-2351201"/>
            <a:ext cx="7899263" cy="11294419"/>
            <a:chOff x="0" y="0"/>
            <a:chExt cx="1030248" cy="1473056"/>
          </a:xfrm>
        </p:grpSpPr>
        <p:sp>
          <p:nvSpPr>
            <p:cNvPr name="Freeform 3" id="3"/>
            <p:cNvSpPr/>
            <p:nvPr/>
          </p:nvSpPr>
          <p:spPr>
            <a:xfrm flipH="false" flipV="false" rot="0">
              <a:off x="0" y="0"/>
              <a:ext cx="1030248" cy="1473056"/>
            </a:xfrm>
            <a:custGeom>
              <a:avLst/>
              <a:gdLst/>
              <a:ahLst/>
              <a:cxnLst/>
              <a:rect r="r" b="b" t="t" l="l"/>
              <a:pathLst>
                <a:path h="1473056" w="1030248">
                  <a:moveTo>
                    <a:pt x="515124" y="0"/>
                  </a:moveTo>
                  <a:lnTo>
                    <a:pt x="1030248" y="203200"/>
                  </a:lnTo>
                  <a:lnTo>
                    <a:pt x="1030248" y="1269856"/>
                  </a:lnTo>
                  <a:lnTo>
                    <a:pt x="515124" y="1473056"/>
                  </a:lnTo>
                  <a:lnTo>
                    <a:pt x="0" y="1269856"/>
                  </a:lnTo>
                  <a:lnTo>
                    <a:pt x="0" y="203200"/>
                  </a:lnTo>
                  <a:lnTo>
                    <a:pt x="515124" y="0"/>
                  </a:lnTo>
                  <a:close/>
                </a:path>
              </a:pathLst>
            </a:custGeom>
            <a:solidFill>
              <a:srgbClr val="143947"/>
            </a:solidFill>
          </p:spPr>
        </p:sp>
        <p:sp>
          <p:nvSpPr>
            <p:cNvPr name="TextBox 4" id="4"/>
            <p:cNvSpPr txBox="true"/>
            <p:nvPr/>
          </p:nvSpPr>
          <p:spPr>
            <a:xfrm>
              <a:off x="0" y="82550"/>
              <a:ext cx="1030248" cy="12508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572317" y="-2351201"/>
            <a:ext cx="7899263" cy="11294419"/>
            <a:chOff x="0" y="0"/>
            <a:chExt cx="1030248" cy="1473056"/>
          </a:xfrm>
        </p:grpSpPr>
        <p:sp>
          <p:nvSpPr>
            <p:cNvPr name="Freeform 6" id="6"/>
            <p:cNvSpPr/>
            <p:nvPr/>
          </p:nvSpPr>
          <p:spPr>
            <a:xfrm flipH="false" flipV="false" rot="0">
              <a:off x="0" y="0"/>
              <a:ext cx="1030248" cy="1473056"/>
            </a:xfrm>
            <a:custGeom>
              <a:avLst/>
              <a:gdLst/>
              <a:ahLst/>
              <a:cxnLst/>
              <a:rect r="r" b="b" t="t" l="l"/>
              <a:pathLst>
                <a:path h="1473056" w="1030248">
                  <a:moveTo>
                    <a:pt x="515124" y="0"/>
                  </a:moveTo>
                  <a:lnTo>
                    <a:pt x="1030248" y="203200"/>
                  </a:lnTo>
                  <a:lnTo>
                    <a:pt x="1030248" y="1269856"/>
                  </a:lnTo>
                  <a:lnTo>
                    <a:pt x="515124" y="1473056"/>
                  </a:lnTo>
                  <a:lnTo>
                    <a:pt x="0" y="1269856"/>
                  </a:lnTo>
                  <a:lnTo>
                    <a:pt x="0" y="203200"/>
                  </a:lnTo>
                  <a:lnTo>
                    <a:pt x="515124" y="0"/>
                  </a:lnTo>
                  <a:close/>
                </a:path>
              </a:pathLst>
            </a:custGeom>
            <a:solidFill>
              <a:srgbClr val="9FD41E"/>
            </a:solidFill>
          </p:spPr>
        </p:sp>
        <p:sp>
          <p:nvSpPr>
            <p:cNvPr name="TextBox 7" id="7"/>
            <p:cNvSpPr txBox="true"/>
            <p:nvPr/>
          </p:nvSpPr>
          <p:spPr>
            <a:xfrm>
              <a:off x="0" y="82550"/>
              <a:ext cx="1030248" cy="12508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26791" y="154928"/>
            <a:ext cx="2869999" cy="2466405"/>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FD41E"/>
            </a:solidFill>
            <a:ln w="95250" cap="sq">
              <a:solidFill>
                <a:srgbClr val="FFFFFF"/>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222153" y="154928"/>
            <a:ext cx="2869999" cy="2466405"/>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43947"/>
            </a:solidFill>
            <a:ln w="95250" cap="sq">
              <a:solidFill>
                <a:srgbClr val="272727"/>
              </a:solidFill>
              <a:prstDash val="solid"/>
              <a:miter/>
            </a:ln>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028352" y="544569"/>
            <a:ext cx="1266876" cy="1687124"/>
          </a:xfrm>
          <a:custGeom>
            <a:avLst/>
            <a:gdLst/>
            <a:ahLst/>
            <a:cxnLst/>
            <a:rect r="r" b="b" t="t" l="l"/>
            <a:pathLst>
              <a:path h="1687124" w="1266876">
                <a:moveTo>
                  <a:pt x="0" y="0"/>
                </a:moveTo>
                <a:lnTo>
                  <a:pt x="1266876" y="0"/>
                </a:lnTo>
                <a:lnTo>
                  <a:pt x="1266876" y="1687123"/>
                </a:lnTo>
                <a:lnTo>
                  <a:pt x="0" y="1687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021471" y="578813"/>
            <a:ext cx="1271364" cy="1618634"/>
          </a:xfrm>
          <a:custGeom>
            <a:avLst/>
            <a:gdLst/>
            <a:ahLst/>
            <a:cxnLst/>
            <a:rect r="r" b="b" t="t" l="l"/>
            <a:pathLst>
              <a:path h="1618634" w="1271364">
                <a:moveTo>
                  <a:pt x="0" y="0"/>
                </a:moveTo>
                <a:lnTo>
                  <a:pt x="1271363" y="0"/>
                </a:lnTo>
                <a:lnTo>
                  <a:pt x="1271363" y="1618635"/>
                </a:lnTo>
                <a:lnTo>
                  <a:pt x="0" y="161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151159" y="3713694"/>
            <a:ext cx="7021263" cy="3946525"/>
          </a:xfrm>
          <a:prstGeom prst="rect">
            <a:avLst/>
          </a:prstGeom>
        </p:spPr>
        <p:txBody>
          <a:bodyPr anchor="t" rtlCol="false" tIns="0" lIns="0" bIns="0" rIns="0">
            <a:spAutoFit/>
          </a:bodyPr>
          <a:lstStyle/>
          <a:p>
            <a:pPr algn="l" marL="539749" indent="-269875" lvl="1">
              <a:lnSpc>
                <a:spcPts val="3499"/>
              </a:lnSpc>
              <a:buAutoNum type="arabicPeriod" startAt="1"/>
            </a:pPr>
            <a:r>
              <a:rPr lang="en-US" sz="2499">
                <a:solidFill>
                  <a:srgbClr val="FFFFFF"/>
                </a:solidFill>
                <a:latin typeface="Poppins"/>
                <a:ea typeface="Poppins"/>
                <a:cs typeface="Poppins"/>
                <a:sym typeface="Poppins"/>
              </a:rPr>
              <a:t> Pelajar berimpian tinggi tetapi pencapaian merit tidak memenuhi syarat khas kemasukan UPU.</a:t>
            </a:r>
          </a:p>
          <a:p>
            <a:pPr algn="l" marL="539749" indent="-269875" lvl="1">
              <a:lnSpc>
                <a:spcPts val="3499"/>
              </a:lnSpc>
              <a:buAutoNum type="arabicPeriod" startAt="1"/>
            </a:pPr>
            <a:r>
              <a:rPr lang="en-US" sz="2499">
                <a:solidFill>
                  <a:srgbClr val="FFFFFF"/>
                </a:solidFill>
                <a:latin typeface="Poppins"/>
                <a:ea typeface="Poppins"/>
                <a:cs typeface="Poppins"/>
                <a:sym typeface="Poppins"/>
              </a:rPr>
              <a:t>Pelajar memilih program pengajian yang tidak bersesuaian dengan markah merit. </a:t>
            </a:r>
          </a:p>
          <a:p>
            <a:pPr algn="l" marL="539749" indent="-269875" lvl="1">
              <a:lnSpc>
                <a:spcPts val="3499"/>
              </a:lnSpc>
              <a:buAutoNum type="arabicPeriod" startAt="1"/>
            </a:pPr>
            <a:r>
              <a:rPr lang="en-US" sz="2499">
                <a:solidFill>
                  <a:srgbClr val="FFFFFF"/>
                </a:solidFill>
                <a:latin typeface="Poppins"/>
                <a:ea typeface="Poppins"/>
                <a:cs typeface="Poppins"/>
                <a:sym typeface="Poppins"/>
              </a:rPr>
              <a:t>Pelajar tiada tempat rujukan tentang prestasi markah merit dengan alumni yang berjaya mendapat tawaran UPU.</a:t>
            </a:r>
          </a:p>
        </p:txBody>
      </p:sp>
      <p:sp>
        <p:nvSpPr>
          <p:cNvPr name="TextBox 17" id="17"/>
          <p:cNvSpPr txBox="true"/>
          <p:nvPr/>
        </p:nvSpPr>
        <p:spPr>
          <a:xfrm rot="0">
            <a:off x="1897877" y="2981683"/>
            <a:ext cx="5403862" cy="639123"/>
          </a:xfrm>
          <a:prstGeom prst="rect">
            <a:avLst/>
          </a:prstGeom>
        </p:spPr>
        <p:txBody>
          <a:bodyPr anchor="t" rtlCol="false" tIns="0" lIns="0" bIns="0" rIns="0">
            <a:spAutoFit/>
          </a:bodyPr>
          <a:lstStyle/>
          <a:p>
            <a:pPr algn="ctr">
              <a:lnSpc>
                <a:spcPts val="4687"/>
              </a:lnSpc>
            </a:pPr>
            <a:r>
              <a:rPr lang="en-US" b="true" sz="4148" spc="-124">
                <a:solidFill>
                  <a:srgbClr val="FFFFFF"/>
                </a:solidFill>
                <a:latin typeface="Poppins Bold"/>
                <a:ea typeface="Poppins Bold"/>
                <a:cs typeface="Poppins Bold"/>
                <a:sym typeface="Poppins Bold"/>
              </a:rPr>
              <a:t>Pernyataan Masalah</a:t>
            </a:r>
          </a:p>
        </p:txBody>
      </p:sp>
      <p:sp>
        <p:nvSpPr>
          <p:cNvPr name="TextBox 18" id="18"/>
          <p:cNvSpPr txBox="true"/>
          <p:nvPr/>
        </p:nvSpPr>
        <p:spPr>
          <a:xfrm rot="0">
            <a:off x="10893240" y="2981683"/>
            <a:ext cx="5403862" cy="636955"/>
          </a:xfrm>
          <a:prstGeom prst="rect">
            <a:avLst/>
          </a:prstGeom>
        </p:spPr>
        <p:txBody>
          <a:bodyPr anchor="t" rtlCol="false" tIns="0" lIns="0" bIns="0" rIns="0">
            <a:spAutoFit/>
          </a:bodyPr>
          <a:lstStyle/>
          <a:p>
            <a:pPr algn="ctr">
              <a:lnSpc>
                <a:spcPts val="4687"/>
              </a:lnSpc>
            </a:pPr>
            <a:r>
              <a:rPr lang="en-US" b="true" sz="4148" spc="-124">
                <a:solidFill>
                  <a:srgbClr val="272727"/>
                </a:solidFill>
                <a:latin typeface="Poppins Bold"/>
                <a:ea typeface="Poppins Bold"/>
                <a:cs typeface="Poppins Bold"/>
                <a:sym typeface="Poppins Bold"/>
              </a:rPr>
              <a:t>Kepentingan Inovasi</a:t>
            </a:r>
          </a:p>
        </p:txBody>
      </p:sp>
      <p:sp>
        <p:nvSpPr>
          <p:cNvPr name="Freeform 19" id="19"/>
          <p:cNvSpPr/>
          <p:nvPr/>
        </p:nvSpPr>
        <p:spPr>
          <a:xfrm flipH="true" flipV="false" rot="2792050">
            <a:off x="-2512039" y="7856487"/>
            <a:ext cx="6289509" cy="2987517"/>
          </a:xfrm>
          <a:custGeom>
            <a:avLst/>
            <a:gdLst/>
            <a:ahLst/>
            <a:cxnLst/>
            <a:rect r="r" b="b" t="t" l="l"/>
            <a:pathLst>
              <a:path h="2987517" w="6289509">
                <a:moveTo>
                  <a:pt x="6289509" y="0"/>
                </a:moveTo>
                <a:lnTo>
                  <a:pt x="0" y="0"/>
                </a:lnTo>
                <a:lnTo>
                  <a:pt x="0" y="2987517"/>
                </a:lnTo>
                <a:lnTo>
                  <a:pt x="6289509" y="2987517"/>
                </a:lnTo>
                <a:lnTo>
                  <a:pt x="628950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9939214" y="9210675"/>
            <a:ext cx="8348786" cy="972383"/>
          </a:xfrm>
          <a:prstGeom prst="rect">
            <a:avLst/>
          </a:prstGeom>
        </p:spPr>
        <p:txBody>
          <a:bodyPr anchor="t" rtlCol="false" tIns="0" lIns="0" bIns="0" rIns="0">
            <a:spAutoFit/>
          </a:bodyPr>
          <a:lstStyle/>
          <a:p>
            <a:pPr algn="l">
              <a:lnSpc>
                <a:spcPts val="2584"/>
              </a:lnSpc>
              <a:spcBef>
                <a:spcPct val="0"/>
              </a:spcBef>
            </a:pPr>
            <a:r>
              <a:rPr lang="en-US" sz="1845">
                <a:solidFill>
                  <a:srgbClr val="000000"/>
                </a:solidFill>
                <a:latin typeface="Poppins"/>
                <a:ea typeface="Poppins"/>
                <a:cs typeface="Poppins"/>
                <a:sym typeface="Poppins"/>
              </a:rPr>
              <a:t>Iatrellis, O., Kameas, A., &amp; Fitsilis, P. (2017). Academic advising systems: A systematic literature review of empirical evidence. Education Sciences, 7(4), 90.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252949" y="2900368"/>
            <a:ext cx="3730594" cy="3205979"/>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43947"/>
            </a:solidFill>
            <a:ln w="104775" cap="sq">
              <a:solidFill>
                <a:srgbClr val="9FD41E"/>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57744" y="2900368"/>
            <a:ext cx="3730594" cy="3205979"/>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43947"/>
            </a:solidFill>
            <a:ln w="104775" cap="sq">
              <a:solidFill>
                <a:srgbClr val="9FD41E"/>
              </a:solidFill>
              <a:prstDash val="solid"/>
              <a:miter/>
            </a:ln>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4549538" y="3144856"/>
            <a:ext cx="3137415" cy="2717002"/>
            <a:chOff x="0" y="0"/>
            <a:chExt cx="6350000" cy="5499100"/>
          </a:xfrm>
        </p:grpSpPr>
        <p:sp>
          <p:nvSpPr>
            <p:cNvPr name="Freeform 15" id="15"/>
            <p:cNvSpPr/>
            <p:nvPr/>
          </p:nvSpPr>
          <p:spPr>
            <a:xfrm flipH="false" flipV="false" rot="0">
              <a:off x="0" y="0"/>
              <a:ext cx="6350000" cy="5499100"/>
            </a:xfrm>
            <a:custGeom>
              <a:avLst/>
              <a:gdLst/>
              <a:ahLst/>
              <a:cxnLst/>
              <a:rect r="r" b="b" t="t" l="l"/>
              <a:pathLst>
                <a:path h="5499100" w="6350000">
                  <a:moveTo>
                    <a:pt x="4762500" y="0"/>
                  </a:moveTo>
                  <a:lnTo>
                    <a:pt x="1587500" y="0"/>
                  </a:lnTo>
                  <a:lnTo>
                    <a:pt x="0" y="2749550"/>
                  </a:lnTo>
                  <a:lnTo>
                    <a:pt x="1587500" y="5499100"/>
                  </a:lnTo>
                  <a:lnTo>
                    <a:pt x="4762500" y="5499100"/>
                  </a:lnTo>
                  <a:lnTo>
                    <a:pt x="6350000" y="2749550"/>
                  </a:lnTo>
                  <a:close/>
                </a:path>
              </a:pathLst>
            </a:custGeom>
            <a:blipFill>
              <a:blip r:embed="rId2"/>
              <a:stretch>
                <a:fillRect l="0" t="-7275" r="0" b="-46689"/>
              </a:stretch>
            </a:blipFill>
          </p:spPr>
        </p:sp>
      </p:grpSp>
      <p:grpSp>
        <p:nvGrpSpPr>
          <p:cNvPr name="Group 16" id="16"/>
          <p:cNvGrpSpPr>
            <a:grpSpLocks noChangeAspect="true"/>
          </p:cNvGrpSpPr>
          <p:nvPr/>
        </p:nvGrpSpPr>
        <p:grpSpPr>
          <a:xfrm rot="0">
            <a:off x="10662544" y="3144856"/>
            <a:ext cx="3137415" cy="2717002"/>
            <a:chOff x="0" y="0"/>
            <a:chExt cx="6350000" cy="5499100"/>
          </a:xfrm>
        </p:grpSpPr>
        <p:sp>
          <p:nvSpPr>
            <p:cNvPr name="Freeform 17" id="17"/>
            <p:cNvSpPr/>
            <p:nvPr/>
          </p:nvSpPr>
          <p:spPr>
            <a:xfrm flipH="false" flipV="false" rot="0">
              <a:off x="0" y="0"/>
              <a:ext cx="6350000" cy="5499100"/>
            </a:xfrm>
            <a:custGeom>
              <a:avLst/>
              <a:gdLst/>
              <a:ahLst/>
              <a:cxnLst/>
              <a:rect r="r" b="b" t="t" l="l"/>
              <a:pathLst>
                <a:path h="5499100" w="6350000">
                  <a:moveTo>
                    <a:pt x="4762500" y="0"/>
                  </a:moveTo>
                  <a:lnTo>
                    <a:pt x="1587500" y="0"/>
                  </a:lnTo>
                  <a:lnTo>
                    <a:pt x="0" y="2749550"/>
                  </a:lnTo>
                  <a:lnTo>
                    <a:pt x="1587500" y="5499100"/>
                  </a:lnTo>
                  <a:lnTo>
                    <a:pt x="4762500" y="5499100"/>
                  </a:lnTo>
                  <a:lnTo>
                    <a:pt x="6350000" y="2749550"/>
                  </a:lnTo>
                  <a:close/>
                </a:path>
              </a:pathLst>
            </a:custGeom>
            <a:blipFill>
              <a:blip r:embed="rId3"/>
              <a:stretch>
                <a:fillRect l="0" t="-26982" r="0" b="-26982"/>
              </a:stretch>
            </a:blipFill>
          </p:spPr>
        </p:sp>
      </p:grpSp>
      <p:sp>
        <p:nvSpPr>
          <p:cNvPr name="Freeform 18" id="18"/>
          <p:cNvSpPr/>
          <p:nvPr/>
        </p:nvSpPr>
        <p:spPr>
          <a:xfrm flipH="false" flipV="false" rot="7788460">
            <a:off x="-2120770" y="-465058"/>
            <a:ext cx="6289509" cy="2987517"/>
          </a:xfrm>
          <a:custGeom>
            <a:avLst/>
            <a:gdLst/>
            <a:ahLst/>
            <a:cxnLst/>
            <a:rect r="r" b="b" t="t" l="l"/>
            <a:pathLst>
              <a:path h="2987517" w="6289509">
                <a:moveTo>
                  <a:pt x="0" y="0"/>
                </a:moveTo>
                <a:lnTo>
                  <a:pt x="6289509" y="0"/>
                </a:lnTo>
                <a:lnTo>
                  <a:pt x="6289509" y="2987516"/>
                </a:lnTo>
                <a:lnTo>
                  <a:pt x="0" y="2987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false" rot="-7749296">
            <a:off x="14144637" y="-474703"/>
            <a:ext cx="6289509" cy="2987517"/>
          </a:xfrm>
          <a:custGeom>
            <a:avLst/>
            <a:gdLst/>
            <a:ahLst/>
            <a:cxnLst/>
            <a:rect r="r" b="b" t="t" l="l"/>
            <a:pathLst>
              <a:path h="2987517" w="6289509">
                <a:moveTo>
                  <a:pt x="6289509" y="0"/>
                </a:moveTo>
                <a:lnTo>
                  <a:pt x="0" y="0"/>
                </a:lnTo>
                <a:lnTo>
                  <a:pt x="0" y="2987517"/>
                </a:lnTo>
                <a:lnTo>
                  <a:pt x="6289509" y="2987517"/>
                </a:lnTo>
                <a:lnTo>
                  <a:pt x="62895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4184798" y="6456992"/>
            <a:ext cx="3730594" cy="523875"/>
          </a:xfrm>
          <a:prstGeom prst="rect">
            <a:avLst/>
          </a:prstGeom>
        </p:spPr>
        <p:txBody>
          <a:bodyPr anchor="t" rtlCol="false" tIns="0" lIns="0" bIns="0" rIns="0">
            <a:spAutoFit/>
          </a:bodyPr>
          <a:lstStyle/>
          <a:p>
            <a:pPr algn="ctr">
              <a:lnSpc>
                <a:spcPts val="4199"/>
              </a:lnSpc>
              <a:spcBef>
                <a:spcPct val="0"/>
              </a:spcBef>
            </a:pPr>
            <a:r>
              <a:rPr lang="en-US" b="true" sz="2999">
                <a:solidFill>
                  <a:srgbClr val="272727"/>
                </a:solidFill>
                <a:latin typeface="Poppins Bold"/>
                <a:ea typeface="Poppins Bold"/>
                <a:cs typeface="Poppins Bold"/>
                <a:sym typeface="Poppins Bold"/>
              </a:rPr>
              <a:t>Yip Hiong Chang</a:t>
            </a:r>
          </a:p>
        </p:txBody>
      </p:sp>
      <p:sp>
        <p:nvSpPr>
          <p:cNvPr name="TextBox 21" id="21"/>
          <p:cNvSpPr txBox="true"/>
          <p:nvPr/>
        </p:nvSpPr>
        <p:spPr>
          <a:xfrm rot="0">
            <a:off x="4306848" y="6961817"/>
            <a:ext cx="3486493" cy="424815"/>
          </a:xfrm>
          <a:prstGeom prst="rect">
            <a:avLst/>
          </a:prstGeom>
        </p:spPr>
        <p:txBody>
          <a:bodyPr anchor="t" rtlCol="false" tIns="0" lIns="0" bIns="0" rIns="0">
            <a:spAutoFit/>
          </a:bodyPr>
          <a:lstStyle/>
          <a:p>
            <a:pPr algn="ctr">
              <a:lnSpc>
                <a:spcPts val="3359"/>
              </a:lnSpc>
              <a:spcBef>
                <a:spcPct val="0"/>
              </a:spcBef>
            </a:pPr>
            <a:r>
              <a:rPr lang="en-US" sz="2400">
                <a:solidFill>
                  <a:srgbClr val="272727"/>
                </a:solidFill>
                <a:latin typeface="Poppins"/>
                <a:ea typeface="Poppins"/>
                <a:cs typeface="Poppins"/>
                <a:sym typeface="Poppins"/>
              </a:rPr>
              <a:t>Kaunselor Pendidikan</a:t>
            </a:r>
          </a:p>
        </p:txBody>
      </p:sp>
      <p:sp>
        <p:nvSpPr>
          <p:cNvPr name="TextBox 22" id="22"/>
          <p:cNvSpPr txBox="true"/>
          <p:nvPr/>
        </p:nvSpPr>
        <p:spPr>
          <a:xfrm rot="0">
            <a:off x="10733431" y="6961817"/>
            <a:ext cx="3106090" cy="424815"/>
          </a:xfrm>
          <a:prstGeom prst="rect">
            <a:avLst/>
          </a:prstGeom>
        </p:spPr>
        <p:txBody>
          <a:bodyPr anchor="t" rtlCol="false" tIns="0" lIns="0" bIns="0" rIns="0">
            <a:spAutoFit/>
          </a:bodyPr>
          <a:lstStyle/>
          <a:p>
            <a:pPr algn="ctr">
              <a:lnSpc>
                <a:spcPts val="3359"/>
              </a:lnSpc>
              <a:spcBef>
                <a:spcPct val="0"/>
              </a:spcBef>
            </a:pPr>
            <a:r>
              <a:rPr lang="en-US" sz="2400">
                <a:solidFill>
                  <a:srgbClr val="272727"/>
                </a:solidFill>
                <a:latin typeface="Poppins"/>
                <a:ea typeface="Poppins"/>
                <a:cs typeface="Poppins"/>
                <a:sym typeface="Poppins"/>
              </a:rPr>
              <a:t>Pensyarah Fizik</a:t>
            </a:r>
          </a:p>
        </p:txBody>
      </p:sp>
      <p:sp>
        <p:nvSpPr>
          <p:cNvPr name="TextBox 23" id="23"/>
          <p:cNvSpPr txBox="true"/>
          <p:nvPr/>
        </p:nvSpPr>
        <p:spPr>
          <a:xfrm rot="0">
            <a:off x="10421180" y="6456992"/>
            <a:ext cx="3730594" cy="523875"/>
          </a:xfrm>
          <a:prstGeom prst="rect">
            <a:avLst/>
          </a:prstGeom>
        </p:spPr>
        <p:txBody>
          <a:bodyPr anchor="t" rtlCol="false" tIns="0" lIns="0" bIns="0" rIns="0">
            <a:spAutoFit/>
          </a:bodyPr>
          <a:lstStyle/>
          <a:p>
            <a:pPr algn="ctr">
              <a:lnSpc>
                <a:spcPts val="4199"/>
              </a:lnSpc>
              <a:spcBef>
                <a:spcPct val="0"/>
              </a:spcBef>
            </a:pPr>
            <a:r>
              <a:rPr lang="en-US" b="true" sz="2999">
                <a:solidFill>
                  <a:srgbClr val="272727"/>
                </a:solidFill>
                <a:latin typeface="Poppins Bold"/>
                <a:ea typeface="Poppins Bold"/>
                <a:cs typeface="Poppins Bold"/>
                <a:sym typeface="Poppins Bold"/>
              </a:rPr>
              <a:t>Shafiq bin Rasulan</a:t>
            </a:r>
          </a:p>
        </p:txBody>
      </p:sp>
      <p:sp>
        <p:nvSpPr>
          <p:cNvPr name="TextBox 24" id="24"/>
          <p:cNvSpPr txBox="true"/>
          <p:nvPr/>
        </p:nvSpPr>
        <p:spPr>
          <a:xfrm rot="0">
            <a:off x="5208362" y="1137474"/>
            <a:ext cx="8256909" cy="704850"/>
          </a:xfrm>
          <a:prstGeom prst="rect">
            <a:avLst/>
          </a:prstGeom>
        </p:spPr>
        <p:txBody>
          <a:bodyPr anchor="t" rtlCol="false" tIns="0" lIns="0" bIns="0" rIns="0">
            <a:spAutoFit/>
          </a:bodyPr>
          <a:lstStyle/>
          <a:p>
            <a:pPr algn="ctr">
              <a:lnSpc>
                <a:spcPts val="5174"/>
              </a:lnSpc>
            </a:pPr>
            <a:r>
              <a:rPr lang="en-US" b="true" sz="4500" spc="-135">
                <a:solidFill>
                  <a:srgbClr val="272727"/>
                </a:solidFill>
                <a:latin typeface="Poppins Bold"/>
                <a:ea typeface="Poppins Bold"/>
                <a:cs typeface="Poppins Bold"/>
                <a:sym typeface="Poppins Bold"/>
              </a:rPr>
              <a:t>TEAM </a:t>
            </a:r>
            <a:r>
              <a:rPr lang="en-US" b="true" sz="4500" i="true" spc="-135">
                <a:solidFill>
                  <a:srgbClr val="272727"/>
                </a:solidFill>
                <a:latin typeface="Poppins Bold Italics"/>
                <a:ea typeface="Poppins Bold Italics"/>
                <a:cs typeface="Poppins Bold Italics"/>
                <a:sym typeface="Poppins Bold Italics"/>
              </a:rPr>
              <a:t>MERIT MATRIX MATCH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6420" y="-2351201"/>
            <a:ext cx="7899263" cy="11294419"/>
            <a:chOff x="0" y="0"/>
            <a:chExt cx="1030248" cy="1473056"/>
          </a:xfrm>
        </p:grpSpPr>
        <p:sp>
          <p:nvSpPr>
            <p:cNvPr name="Freeform 3" id="3"/>
            <p:cNvSpPr/>
            <p:nvPr/>
          </p:nvSpPr>
          <p:spPr>
            <a:xfrm flipH="false" flipV="false" rot="0">
              <a:off x="0" y="0"/>
              <a:ext cx="1030248" cy="1473056"/>
            </a:xfrm>
            <a:custGeom>
              <a:avLst/>
              <a:gdLst/>
              <a:ahLst/>
              <a:cxnLst/>
              <a:rect r="r" b="b" t="t" l="l"/>
              <a:pathLst>
                <a:path h="1473056" w="1030248">
                  <a:moveTo>
                    <a:pt x="515124" y="0"/>
                  </a:moveTo>
                  <a:lnTo>
                    <a:pt x="1030248" y="203200"/>
                  </a:lnTo>
                  <a:lnTo>
                    <a:pt x="1030248" y="1269856"/>
                  </a:lnTo>
                  <a:lnTo>
                    <a:pt x="515124" y="1473056"/>
                  </a:lnTo>
                  <a:lnTo>
                    <a:pt x="0" y="1269856"/>
                  </a:lnTo>
                  <a:lnTo>
                    <a:pt x="0" y="203200"/>
                  </a:lnTo>
                  <a:lnTo>
                    <a:pt x="515124" y="0"/>
                  </a:lnTo>
                  <a:close/>
                </a:path>
              </a:pathLst>
            </a:custGeom>
            <a:solidFill>
              <a:srgbClr val="143947"/>
            </a:solidFill>
          </p:spPr>
        </p:sp>
        <p:sp>
          <p:nvSpPr>
            <p:cNvPr name="TextBox 4" id="4"/>
            <p:cNvSpPr txBox="true"/>
            <p:nvPr/>
          </p:nvSpPr>
          <p:spPr>
            <a:xfrm>
              <a:off x="0" y="82550"/>
              <a:ext cx="1030248" cy="12508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572317" y="-2351201"/>
            <a:ext cx="7899263" cy="11294419"/>
            <a:chOff x="0" y="0"/>
            <a:chExt cx="1030248" cy="1473056"/>
          </a:xfrm>
        </p:grpSpPr>
        <p:sp>
          <p:nvSpPr>
            <p:cNvPr name="Freeform 6" id="6"/>
            <p:cNvSpPr/>
            <p:nvPr/>
          </p:nvSpPr>
          <p:spPr>
            <a:xfrm flipH="false" flipV="false" rot="0">
              <a:off x="0" y="0"/>
              <a:ext cx="1030248" cy="1473056"/>
            </a:xfrm>
            <a:custGeom>
              <a:avLst/>
              <a:gdLst/>
              <a:ahLst/>
              <a:cxnLst/>
              <a:rect r="r" b="b" t="t" l="l"/>
              <a:pathLst>
                <a:path h="1473056" w="1030248">
                  <a:moveTo>
                    <a:pt x="515124" y="0"/>
                  </a:moveTo>
                  <a:lnTo>
                    <a:pt x="1030248" y="203200"/>
                  </a:lnTo>
                  <a:lnTo>
                    <a:pt x="1030248" y="1269856"/>
                  </a:lnTo>
                  <a:lnTo>
                    <a:pt x="515124" y="1473056"/>
                  </a:lnTo>
                  <a:lnTo>
                    <a:pt x="0" y="1269856"/>
                  </a:lnTo>
                  <a:lnTo>
                    <a:pt x="0" y="203200"/>
                  </a:lnTo>
                  <a:lnTo>
                    <a:pt x="515124" y="0"/>
                  </a:lnTo>
                  <a:close/>
                </a:path>
              </a:pathLst>
            </a:custGeom>
            <a:solidFill>
              <a:srgbClr val="9FD41E"/>
            </a:solidFill>
          </p:spPr>
        </p:sp>
        <p:sp>
          <p:nvSpPr>
            <p:cNvPr name="TextBox 7" id="7"/>
            <p:cNvSpPr txBox="true"/>
            <p:nvPr/>
          </p:nvSpPr>
          <p:spPr>
            <a:xfrm>
              <a:off x="0" y="82550"/>
              <a:ext cx="1030248" cy="12508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26791" y="154928"/>
            <a:ext cx="2869999" cy="2466405"/>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FD41E"/>
            </a:solidFill>
            <a:ln w="95250" cap="sq">
              <a:solidFill>
                <a:srgbClr val="FFFFFF"/>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222153" y="154928"/>
            <a:ext cx="2869999" cy="2466405"/>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43947"/>
            </a:solidFill>
            <a:ln w="95250" cap="sq">
              <a:solidFill>
                <a:srgbClr val="272727"/>
              </a:solidFill>
              <a:prstDash val="solid"/>
              <a:miter/>
            </a:ln>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028352" y="544569"/>
            <a:ext cx="1266876" cy="1687124"/>
          </a:xfrm>
          <a:custGeom>
            <a:avLst/>
            <a:gdLst/>
            <a:ahLst/>
            <a:cxnLst/>
            <a:rect r="r" b="b" t="t" l="l"/>
            <a:pathLst>
              <a:path h="1687124" w="1266876">
                <a:moveTo>
                  <a:pt x="0" y="0"/>
                </a:moveTo>
                <a:lnTo>
                  <a:pt x="1266876" y="0"/>
                </a:lnTo>
                <a:lnTo>
                  <a:pt x="1266876" y="1687123"/>
                </a:lnTo>
                <a:lnTo>
                  <a:pt x="0" y="1687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021471" y="578813"/>
            <a:ext cx="1271364" cy="1618634"/>
          </a:xfrm>
          <a:custGeom>
            <a:avLst/>
            <a:gdLst/>
            <a:ahLst/>
            <a:cxnLst/>
            <a:rect r="r" b="b" t="t" l="l"/>
            <a:pathLst>
              <a:path h="1618634" w="1271364">
                <a:moveTo>
                  <a:pt x="0" y="0"/>
                </a:moveTo>
                <a:lnTo>
                  <a:pt x="1271363" y="0"/>
                </a:lnTo>
                <a:lnTo>
                  <a:pt x="1271363" y="1618635"/>
                </a:lnTo>
                <a:lnTo>
                  <a:pt x="0" y="161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084540" y="3973231"/>
            <a:ext cx="7021263" cy="3527933"/>
          </a:xfrm>
          <a:prstGeom prst="rect">
            <a:avLst/>
          </a:prstGeom>
        </p:spPr>
        <p:txBody>
          <a:bodyPr anchor="t" rtlCol="false" tIns="0" lIns="0" bIns="0" rIns="0">
            <a:spAutoFit/>
          </a:bodyPr>
          <a:lstStyle/>
          <a:p>
            <a:pPr algn="just">
              <a:lnSpc>
                <a:spcPts val="3450"/>
              </a:lnSpc>
            </a:pPr>
            <a:r>
              <a:rPr lang="en-US" sz="2899">
                <a:solidFill>
                  <a:srgbClr val="272727"/>
                </a:solidFill>
                <a:latin typeface="Poppins"/>
                <a:ea typeface="Poppins"/>
                <a:cs typeface="Poppins"/>
                <a:sym typeface="Poppins"/>
              </a:rPr>
              <a:t>Sebagai sumber rujukan perbandingan markah merit pelajar dengan purata merit UPU dan alumni yang berjaya mendapat tawaran program yang diminati agar pelajar dapat memilih program pengajian yang bersesuaian dengan pencapaian merit sendiri.</a:t>
            </a:r>
          </a:p>
        </p:txBody>
      </p:sp>
      <p:sp>
        <p:nvSpPr>
          <p:cNvPr name="TextBox 17" id="17"/>
          <p:cNvSpPr txBox="true"/>
          <p:nvPr/>
        </p:nvSpPr>
        <p:spPr>
          <a:xfrm rot="0">
            <a:off x="1897877" y="2981683"/>
            <a:ext cx="5403862" cy="639123"/>
          </a:xfrm>
          <a:prstGeom prst="rect">
            <a:avLst/>
          </a:prstGeom>
        </p:spPr>
        <p:txBody>
          <a:bodyPr anchor="t" rtlCol="false" tIns="0" lIns="0" bIns="0" rIns="0">
            <a:spAutoFit/>
          </a:bodyPr>
          <a:lstStyle/>
          <a:p>
            <a:pPr algn="ctr">
              <a:lnSpc>
                <a:spcPts val="4687"/>
              </a:lnSpc>
            </a:pPr>
            <a:r>
              <a:rPr lang="en-US" b="true" sz="4148" spc="-124">
                <a:solidFill>
                  <a:srgbClr val="FFFFFF"/>
                </a:solidFill>
                <a:latin typeface="Poppins Bold"/>
                <a:ea typeface="Poppins Bold"/>
                <a:cs typeface="Poppins Bold"/>
                <a:sym typeface="Poppins Bold"/>
              </a:rPr>
              <a:t>Pernyataan Masalah</a:t>
            </a:r>
          </a:p>
        </p:txBody>
      </p:sp>
      <p:sp>
        <p:nvSpPr>
          <p:cNvPr name="TextBox 18" id="18"/>
          <p:cNvSpPr txBox="true"/>
          <p:nvPr/>
        </p:nvSpPr>
        <p:spPr>
          <a:xfrm rot="0">
            <a:off x="10893240" y="2981683"/>
            <a:ext cx="5403862" cy="636955"/>
          </a:xfrm>
          <a:prstGeom prst="rect">
            <a:avLst/>
          </a:prstGeom>
        </p:spPr>
        <p:txBody>
          <a:bodyPr anchor="t" rtlCol="false" tIns="0" lIns="0" bIns="0" rIns="0">
            <a:spAutoFit/>
          </a:bodyPr>
          <a:lstStyle/>
          <a:p>
            <a:pPr algn="ctr">
              <a:lnSpc>
                <a:spcPts val="4687"/>
              </a:lnSpc>
            </a:pPr>
            <a:r>
              <a:rPr lang="en-US" b="true" sz="4148" spc="-124">
                <a:solidFill>
                  <a:srgbClr val="272727"/>
                </a:solidFill>
                <a:latin typeface="Poppins Bold"/>
                <a:ea typeface="Poppins Bold"/>
                <a:cs typeface="Poppins Bold"/>
                <a:sym typeface="Poppins Bold"/>
              </a:rPr>
              <a:t>Kepentingan Inovasi</a:t>
            </a:r>
          </a:p>
        </p:txBody>
      </p:sp>
      <p:sp>
        <p:nvSpPr>
          <p:cNvPr name="Freeform 19" id="19"/>
          <p:cNvSpPr/>
          <p:nvPr/>
        </p:nvSpPr>
        <p:spPr>
          <a:xfrm flipH="true" flipV="false" rot="2792050">
            <a:off x="-2512039" y="7856487"/>
            <a:ext cx="6289509" cy="2987517"/>
          </a:xfrm>
          <a:custGeom>
            <a:avLst/>
            <a:gdLst/>
            <a:ahLst/>
            <a:cxnLst/>
            <a:rect r="r" b="b" t="t" l="l"/>
            <a:pathLst>
              <a:path h="2987517" w="6289509">
                <a:moveTo>
                  <a:pt x="6289509" y="0"/>
                </a:moveTo>
                <a:lnTo>
                  <a:pt x="0" y="0"/>
                </a:lnTo>
                <a:lnTo>
                  <a:pt x="0" y="2987517"/>
                </a:lnTo>
                <a:lnTo>
                  <a:pt x="6289509" y="2987517"/>
                </a:lnTo>
                <a:lnTo>
                  <a:pt x="628950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9939214" y="9210675"/>
            <a:ext cx="8348786" cy="972383"/>
          </a:xfrm>
          <a:prstGeom prst="rect">
            <a:avLst/>
          </a:prstGeom>
        </p:spPr>
        <p:txBody>
          <a:bodyPr anchor="t" rtlCol="false" tIns="0" lIns="0" bIns="0" rIns="0">
            <a:spAutoFit/>
          </a:bodyPr>
          <a:lstStyle/>
          <a:p>
            <a:pPr algn="l">
              <a:lnSpc>
                <a:spcPts val="2584"/>
              </a:lnSpc>
              <a:spcBef>
                <a:spcPct val="0"/>
              </a:spcBef>
            </a:pPr>
            <a:r>
              <a:rPr lang="en-US" sz="1845">
                <a:solidFill>
                  <a:srgbClr val="000000"/>
                </a:solidFill>
                <a:latin typeface="Poppins"/>
                <a:ea typeface="Poppins"/>
                <a:cs typeface="Poppins"/>
                <a:sym typeface="Poppins"/>
              </a:rPr>
              <a:t>Iatrellis, O., Kameas, A., &amp; Fitsilis, P. (2017). Academic advising systems: A systematic literature review of empirical evidence. Education Sciences, 7(4), 90.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6420" y="-2351201"/>
            <a:ext cx="7899263" cy="11294419"/>
            <a:chOff x="0" y="0"/>
            <a:chExt cx="1030248" cy="1473056"/>
          </a:xfrm>
        </p:grpSpPr>
        <p:sp>
          <p:nvSpPr>
            <p:cNvPr name="Freeform 3" id="3"/>
            <p:cNvSpPr/>
            <p:nvPr/>
          </p:nvSpPr>
          <p:spPr>
            <a:xfrm flipH="false" flipV="false" rot="0">
              <a:off x="0" y="0"/>
              <a:ext cx="1030248" cy="1473056"/>
            </a:xfrm>
            <a:custGeom>
              <a:avLst/>
              <a:gdLst/>
              <a:ahLst/>
              <a:cxnLst/>
              <a:rect r="r" b="b" t="t" l="l"/>
              <a:pathLst>
                <a:path h="1473056" w="1030248">
                  <a:moveTo>
                    <a:pt x="515124" y="0"/>
                  </a:moveTo>
                  <a:lnTo>
                    <a:pt x="1030248" y="203200"/>
                  </a:lnTo>
                  <a:lnTo>
                    <a:pt x="1030248" y="1269856"/>
                  </a:lnTo>
                  <a:lnTo>
                    <a:pt x="515124" y="1473056"/>
                  </a:lnTo>
                  <a:lnTo>
                    <a:pt x="0" y="1269856"/>
                  </a:lnTo>
                  <a:lnTo>
                    <a:pt x="0" y="203200"/>
                  </a:lnTo>
                  <a:lnTo>
                    <a:pt x="515124" y="0"/>
                  </a:lnTo>
                  <a:close/>
                </a:path>
              </a:pathLst>
            </a:custGeom>
            <a:solidFill>
              <a:srgbClr val="143947"/>
            </a:solidFill>
          </p:spPr>
        </p:sp>
        <p:sp>
          <p:nvSpPr>
            <p:cNvPr name="TextBox 4" id="4"/>
            <p:cNvSpPr txBox="true"/>
            <p:nvPr/>
          </p:nvSpPr>
          <p:spPr>
            <a:xfrm>
              <a:off x="0" y="82550"/>
              <a:ext cx="1030248" cy="12508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572317" y="-2351201"/>
            <a:ext cx="7899263" cy="11294419"/>
            <a:chOff x="0" y="0"/>
            <a:chExt cx="1030248" cy="1473056"/>
          </a:xfrm>
        </p:grpSpPr>
        <p:sp>
          <p:nvSpPr>
            <p:cNvPr name="Freeform 6" id="6"/>
            <p:cNvSpPr/>
            <p:nvPr/>
          </p:nvSpPr>
          <p:spPr>
            <a:xfrm flipH="false" flipV="false" rot="0">
              <a:off x="0" y="0"/>
              <a:ext cx="1030248" cy="1473056"/>
            </a:xfrm>
            <a:custGeom>
              <a:avLst/>
              <a:gdLst/>
              <a:ahLst/>
              <a:cxnLst/>
              <a:rect r="r" b="b" t="t" l="l"/>
              <a:pathLst>
                <a:path h="1473056" w="1030248">
                  <a:moveTo>
                    <a:pt x="515124" y="0"/>
                  </a:moveTo>
                  <a:lnTo>
                    <a:pt x="1030248" y="203200"/>
                  </a:lnTo>
                  <a:lnTo>
                    <a:pt x="1030248" y="1269856"/>
                  </a:lnTo>
                  <a:lnTo>
                    <a:pt x="515124" y="1473056"/>
                  </a:lnTo>
                  <a:lnTo>
                    <a:pt x="0" y="1269856"/>
                  </a:lnTo>
                  <a:lnTo>
                    <a:pt x="0" y="203200"/>
                  </a:lnTo>
                  <a:lnTo>
                    <a:pt x="515124" y="0"/>
                  </a:lnTo>
                  <a:close/>
                </a:path>
              </a:pathLst>
            </a:custGeom>
            <a:solidFill>
              <a:srgbClr val="9FD41E"/>
            </a:solidFill>
          </p:spPr>
        </p:sp>
        <p:sp>
          <p:nvSpPr>
            <p:cNvPr name="TextBox 7" id="7"/>
            <p:cNvSpPr txBox="true"/>
            <p:nvPr/>
          </p:nvSpPr>
          <p:spPr>
            <a:xfrm>
              <a:off x="0" y="82550"/>
              <a:ext cx="1030248" cy="12508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26791" y="154928"/>
            <a:ext cx="2869999" cy="2466405"/>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9FD41E"/>
            </a:solidFill>
            <a:ln w="95250" cap="sq">
              <a:solidFill>
                <a:srgbClr val="FFFFFF"/>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222153" y="154928"/>
            <a:ext cx="2869999" cy="2466405"/>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43947"/>
            </a:solidFill>
            <a:ln w="95250" cap="sq">
              <a:solidFill>
                <a:srgbClr val="272727"/>
              </a:solidFill>
              <a:prstDash val="solid"/>
              <a:miter/>
            </a:ln>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028352" y="544569"/>
            <a:ext cx="1266876" cy="1687124"/>
          </a:xfrm>
          <a:custGeom>
            <a:avLst/>
            <a:gdLst/>
            <a:ahLst/>
            <a:cxnLst/>
            <a:rect r="r" b="b" t="t" l="l"/>
            <a:pathLst>
              <a:path h="1687124" w="1266876">
                <a:moveTo>
                  <a:pt x="0" y="0"/>
                </a:moveTo>
                <a:lnTo>
                  <a:pt x="1266876" y="0"/>
                </a:lnTo>
                <a:lnTo>
                  <a:pt x="1266876" y="1687123"/>
                </a:lnTo>
                <a:lnTo>
                  <a:pt x="0" y="1687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021471" y="578813"/>
            <a:ext cx="1271364" cy="1618634"/>
          </a:xfrm>
          <a:custGeom>
            <a:avLst/>
            <a:gdLst/>
            <a:ahLst/>
            <a:cxnLst/>
            <a:rect r="r" b="b" t="t" l="l"/>
            <a:pathLst>
              <a:path h="1618634" w="1271364">
                <a:moveTo>
                  <a:pt x="0" y="0"/>
                </a:moveTo>
                <a:lnTo>
                  <a:pt x="1271363" y="0"/>
                </a:lnTo>
                <a:lnTo>
                  <a:pt x="1271363" y="1618635"/>
                </a:lnTo>
                <a:lnTo>
                  <a:pt x="0" y="161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151159" y="3713694"/>
            <a:ext cx="7021263" cy="3946525"/>
          </a:xfrm>
          <a:prstGeom prst="rect">
            <a:avLst/>
          </a:prstGeom>
        </p:spPr>
        <p:txBody>
          <a:bodyPr anchor="t" rtlCol="false" tIns="0" lIns="0" bIns="0" rIns="0">
            <a:spAutoFit/>
          </a:bodyPr>
          <a:lstStyle/>
          <a:p>
            <a:pPr algn="l" marL="539749" indent="-269875" lvl="1">
              <a:lnSpc>
                <a:spcPts val="3499"/>
              </a:lnSpc>
              <a:buAutoNum type="arabicPeriod" startAt="1"/>
            </a:pPr>
            <a:r>
              <a:rPr lang="en-US" sz="2499">
                <a:solidFill>
                  <a:srgbClr val="FFFFFF"/>
                </a:solidFill>
                <a:latin typeface="Poppins"/>
                <a:ea typeface="Poppins"/>
                <a:cs typeface="Poppins"/>
                <a:sym typeface="Poppins"/>
              </a:rPr>
              <a:t> Pelajar berimpian tinggi tetapi pencapaian merit tidak memenuhi syarat khas kemasukan UPU.</a:t>
            </a:r>
          </a:p>
          <a:p>
            <a:pPr algn="l" marL="539749" indent="-269875" lvl="1">
              <a:lnSpc>
                <a:spcPts val="3499"/>
              </a:lnSpc>
              <a:buAutoNum type="arabicPeriod" startAt="1"/>
            </a:pPr>
            <a:r>
              <a:rPr lang="en-US" sz="2499">
                <a:solidFill>
                  <a:srgbClr val="FFFFFF"/>
                </a:solidFill>
                <a:latin typeface="Poppins"/>
                <a:ea typeface="Poppins"/>
                <a:cs typeface="Poppins"/>
                <a:sym typeface="Poppins"/>
              </a:rPr>
              <a:t>Pelajar memilih program pengajian yang tidak bersesuaian dengan markah merit. </a:t>
            </a:r>
          </a:p>
          <a:p>
            <a:pPr algn="l" marL="539749" indent="-269875" lvl="1">
              <a:lnSpc>
                <a:spcPts val="3499"/>
              </a:lnSpc>
              <a:buAutoNum type="arabicPeriod" startAt="1"/>
            </a:pPr>
            <a:r>
              <a:rPr lang="en-US" sz="2499">
                <a:solidFill>
                  <a:srgbClr val="FFFFFF"/>
                </a:solidFill>
                <a:latin typeface="Poppins"/>
                <a:ea typeface="Poppins"/>
                <a:cs typeface="Poppins"/>
                <a:sym typeface="Poppins"/>
              </a:rPr>
              <a:t>Pelajar tiada tempat rujukan tentang prestasi markah merit dengan alumni yang berjaya mendapat tawaran UPU.</a:t>
            </a:r>
          </a:p>
        </p:txBody>
      </p:sp>
      <p:sp>
        <p:nvSpPr>
          <p:cNvPr name="TextBox 17" id="17"/>
          <p:cNvSpPr txBox="true"/>
          <p:nvPr/>
        </p:nvSpPr>
        <p:spPr>
          <a:xfrm rot="0">
            <a:off x="10084540" y="3973231"/>
            <a:ext cx="7021263" cy="3527933"/>
          </a:xfrm>
          <a:prstGeom prst="rect">
            <a:avLst/>
          </a:prstGeom>
        </p:spPr>
        <p:txBody>
          <a:bodyPr anchor="t" rtlCol="false" tIns="0" lIns="0" bIns="0" rIns="0">
            <a:spAutoFit/>
          </a:bodyPr>
          <a:lstStyle/>
          <a:p>
            <a:pPr algn="just">
              <a:lnSpc>
                <a:spcPts val="3450"/>
              </a:lnSpc>
            </a:pPr>
            <a:r>
              <a:rPr lang="en-US" sz="2899">
                <a:solidFill>
                  <a:srgbClr val="272727"/>
                </a:solidFill>
                <a:latin typeface="Poppins"/>
                <a:ea typeface="Poppins"/>
                <a:cs typeface="Poppins"/>
                <a:sym typeface="Poppins"/>
              </a:rPr>
              <a:t>Sebagai sumber rujukan perbandingan markah merit pelajar dengan purata merit UPU dan alumni yang berjaya mendapat tawaran program yang diminati agar pelajar dapat memilih program pengajian yang bersesuaian dengan pencapaian merit sendiri.</a:t>
            </a:r>
          </a:p>
        </p:txBody>
      </p:sp>
      <p:sp>
        <p:nvSpPr>
          <p:cNvPr name="TextBox 18" id="18"/>
          <p:cNvSpPr txBox="true"/>
          <p:nvPr/>
        </p:nvSpPr>
        <p:spPr>
          <a:xfrm rot="0">
            <a:off x="1897877" y="2981683"/>
            <a:ext cx="5403862" cy="639123"/>
          </a:xfrm>
          <a:prstGeom prst="rect">
            <a:avLst/>
          </a:prstGeom>
        </p:spPr>
        <p:txBody>
          <a:bodyPr anchor="t" rtlCol="false" tIns="0" lIns="0" bIns="0" rIns="0">
            <a:spAutoFit/>
          </a:bodyPr>
          <a:lstStyle/>
          <a:p>
            <a:pPr algn="ctr">
              <a:lnSpc>
                <a:spcPts val="4687"/>
              </a:lnSpc>
            </a:pPr>
            <a:r>
              <a:rPr lang="en-US" b="true" sz="4148" spc="-124">
                <a:solidFill>
                  <a:srgbClr val="FFFFFF"/>
                </a:solidFill>
                <a:latin typeface="Poppins Bold"/>
                <a:ea typeface="Poppins Bold"/>
                <a:cs typeface="Poppins Bold"/>
                <a:sym typeface="Poppins Bold"/>
              </a:rPr>
              <a:t>Pernyataan Masalah</a:t>
            </a:r>
          </a:p>
        </p:txBody>
      </p:sp>
      <p:sp>
        <p:nvSpPr>
          <p:cNvPr name="TextBox 19" id="19"/>
          <p:cNvSpPr txBox="true"/>
          <p:nvPr/>
        </p:nvSpPr>
        <p:spPr>
          <a:xfrm rot="0">
            <a:off x="10893240" y="2981683"/>
            <a:ext cx="5403862" cy="636955"/>
          </a:xfrm>
          <a:prstGeom prst="rect">
            <a:avLst/>
          </a:prstGeom>
        </p:spPr>
        <p:txBody>
          <a:bodyPr anchor="t" rtlCol="false" tIns="0" lIns="0" bIns="0" rIns="0">
            <a:spAutoFit/>
          </a:bodyPr>
          <a:lstStyle/>
          <a:p>
            <a:pPr algn="ctr">
              <a:lnSpc>
                <a:spcPts val="4687"/>
              </a:lnSpc>
            </a:pPr>
            <a:r>
              <a:rPr lang="en-US" b="true" sz="4148" spc="-124">
                <a:solidFill>
                  <a:srgbClr val="272727"/>
                </a:solidFill>
                <a:latin typeface="Poppins Bold"/>
                <a:ea typeface="Poppins Bold"/>
                <a:cs typeface="Poppins Bold"/>
                <a:sym typeface="Poppins Bold"/>
              </a:rPr>
              <a:t>Kepentingan Inovasi</a:t>
            </a:r>
          </a:p>
        </p:txBody>
      </p:sp>
      <p:sp>
        <p:nvSpPr>
          <p:cNvPr name="Freeform 20" id="20"/>
          <p:cNvSpPr/>
          <p:nvPr/>
        </p:nvSpPr>
        <p:spPr>
          <a:xfrm flipH="true" flipV="false" rot="2792050">
            <a:off x="-2512039" y="7856487"/>
            <a:ext cx="6289509" cy="2987517"/>
          </a:xfrm>
          <a:custGeom>
            <a:avLst/>
            <a:gdLst/>
            <a:ahLst/>
            <a:cxnLst/>
            <a:rect r="r" b="b" t="t" l="l"/>
            <a:pathLst>
              <a:path h="2987517" w="6289509">
                <a:moveTo>
                  <a:pt x="6289509" y="0"/>
                </a:moveTo>
                <a:lnTo>
                  <a:pt x="0" y="0"/>
                </a:lnTo>
                <a:lnTo>
                  <a:pt x="0" y="2987517"/>
                </a:lnTo>
                <a:lnTo>
                  <a:pt x="6289509" y="2987517"/>
                </a:lnTo>
                <a:lnTo>
                  <a:pt x="628950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9939214" y="9210675"/>
            <a:ext cx="8348786" cy="972383"/>
          </a:xfrm>
          <a:prstGeom prst="rect">
            <a:avLst/>
          </a:prstGeom>
        </p:spPr>
        <p:txBody>
          <a:bodyPr anchor="t" rtlCol="false" tIns="0" lIns="0" bIns="0" rIns="0">
            <a:spAutoFit/>
          </a:bodyPr>
          <a:lstStyle/>
          <a:p>
            <a:pPr algn="l">
              <a:lnSpc>
                <a:spcPts val="2584"/>
              </a:lnSpc>
              <a:spcBef>
                <a:spcPct val="0"/>
              </a:spcBef>
            </a:pPr>
            <a:r>
              <a:rPr lang="en-US" sz="1845">
                <a:solidFill>
                  <a:srgbClr val="000000"/>
                </a:solidFill>
                <a:latin typeface="Poppins"/>
                <a:ea typeface="Poppins"/>
                <a:cs typeface="Poppins"/>
                <a:sym typeface="Poppins"/>
              </a:rPr>
              <a:t>Iatrellis, O., Kameas, A., &amp; Fitsilis, P. (2017). Academic advising systems: A systematic literature review of empirical evidence. Education Sciences, 7(4), 90.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10060"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040452" y="-150507"/>
            <a:ext cx="8247548" cy="10404055"/>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61991" t="0" r="-26992" b="0"/>
              </a:stretch>
            </a:blipFill>
          </p:spPr>
        </p:sp>
      </p:grpSp>
      <p:grpSp>
        <p:nvGrpSpPr>
          <p:cNvPr name="Group 7" id="7"/>
          <p:cNvGrpSpPr/>
          <p:nvPr/>
        </p:nvGrpSpPr>
        <p:grpSpPr>
          <a:xfrm rot="-10800000">
            <a:off x="9875437"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6572926"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0908076"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7679119" y="11047176"/>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7812647"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8621508"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8692356"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grpSp>
        <p:nvGrpSpPr>
          <p:cNvPr name="Group 22" id="22"/>
          <p:cNvGrpSpPr/>
          <p:nvPr/>
        </p:nvGrpSpPr>
        <p:grpSpPr>
          <a:xfrm rot="1258575">
            <a:off x="17290405" y="4917272"/>
            <a:ext cx="3086100" cy="7366081"/>
            <a:chOff x="0" y="0"/>
            <a:chExt cx="812800" cy="1940038"/>
          </a:xfrm>
        </p:grpSpPr>
        <p:sp>
          <p:nvSpPr>
            <p:cNvPr name="Freeform 23" id="23"/>
            <p:cNvSpPr/>
            <p:nvPr/>
          </p:nvSpPr>
          <p:spPr>
            <a:xfrm flipH="false" flipV="false" rot="0">
              <a:off x="0" y="0"/>
              <a:ext cx="812800" cy="1940038"/>
            </a:xfrm>
            <a:custGeom>
              <a:avLst/>
              <a:gdLst/>
              <a:ahLst/>
              <a:cxnLst/>
              <a:rect r="r" b="b" t="t" l="l"/>
              <a:pathLst>
                <a:path h="1940038" w="812800">
                  <a:moveTo>
                    <a:pt x="0" y="0"/>
                  </a:moveTo>
                  <a:lnTo>
                    <a:pt x="812800" y="0"/>
                  </a:lnTo>
                  <a:lnTo>
                    <a:pt x="812800" y="1940038"/>
                  </a:lnTo>
                  <a:lnTo>
                    <a:pt x="0" y="1940038"/>
                  </a:lnTo>
                  <a:close/>
                </a:path>
              </a:pathLst>
            </a:custGeom>
            <a:solidFill>
              <a:srgbClr val="9FD41E">
                <a:alpha val="80000"/>
              </a:srgbClr>
            </a:solidFill>
          </p:spPr>
        </p:sp>
        <p:sp>
          <p:nvSpPr>
            <p:cNvPr name="TextBox 24" id="24"/>
            <p:cNvSpPr txBox="true"/>
            <p:nvPr/>
          </p:nvSpPr>
          <p:spPr>
            <a:xfrm>
              <a:off x="0" y="-57150"/>
              <a:ext cx="812800" cy="1997188"/>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true" rot="-4137860">
            <a:off x="15927011" y="8993383"/>
            <a:ext cx="3475677" cy="165095"/>
          </a:xfrm>
          <a:custGeom>
            <a:avLst/>
            <a:gdLst/>
            <a:ahLst/>
            <a:cxnLst/>
            <a:rect r="r" b="b" t="t" l="l"/>
            <a:pathLst>
              <a:path h="165095" w="3475677">
                <a:moveTo>
                  <a:pt x="0" y="165095"/>
                </a:moveTo>
                <a:lnTo>
                  <a:pt x="3475677" y="165095"/>
                </a:lnTo>
                <a:lnTo>
                  <a:pt x="3475677" y="0"/>
                </a:lnTo>
                <a:lnTo>
                  <a:pt x="0" y="0"/>
                </a:lnTo>
                <a:lnTo>
                  <a:pt x="0" y="165095"/>
                </a:lnTo>
                <a:close/>
              </a:path>
            </a:pathLst>
          </a:custGeom>
          <a:blipFill>
            <a:blip r:embed="rId3">
              <a:alphaModFix amt="65000"/>
            </a:blip>
            <a:stretch>
              <a:fillRect l="0" t="0" r="0" b="0"/>
            </a:stretch>
          </a:blipFill>
        </p:spPr>
      </p:sp>
      <p:sp>
        <p:nvSpPr>
          <p:cNvPr name="Freeform 26" id="26"/>
          <p:cNvSpPr/>
          <p:nvPr/>
        </p:nvSpPr>
        <p:spPr>
          <a:xfrm flipH="false" flipV="false" rot="0">
            <a:off x="894727" y="954731"/>
            <a:ext cx="1135121" cy="1070817"/>
          </a:xfrm>
          <a:custGeom>
            <a:avLst/>
            <a:gdLst/>
            <a:ahLst/>
            <a:cxnLst/>
            <a:rect r="r" b="b" t="t" l="l"/>
            <a:pathLst>
              <a:path h="1070817" w="1135121">
                <a:moveTo>
                  <a:pt x="0" y="0"/>
                </a:moveTo>
                <a:lnTo>
                  <a:pt x="1135121" y="0"/>
                </a:lnTo>
                <a:lnTo>
                  <a:pt x="1135121" y="1070816"/>
                </a:lnTo>
                <a:lnTo>
                  <a:pt x="0" y="1070816"/>
                </a:lnTo>
                <a:lnTo>
                  <a:pt x="0" y="0"/>
                </a:lnTo>
                <a:close/>
              </a:path>
            </a:pathLst>
          </a:custGeom>
          <a:blipFill>
            <a:blip r:embed="rId4"/>
            <a:stretch>
              <a:fillRect l="0" t="0" r="0" b="0"/>
            </a:stretch>
          </a:blipFill>
        </p:spPr>
      </p:sp>
      <p:grpSp>
        <p:nvGrpSpPr>
          <p:cNvPr name="Group 27" id="27"/>
          <p:cNvGrpSpPr/>
          <p:nvPr/>
        </p:nvGrpSpPr>
        <p:grpSpPr>
          <a:xfrm rot="0">
            <a:off x="894727" y="4442294"/>
            <a:ext cx="6525940" cy="3667820"/>
            <a:chOff x="0" y="0"/>
            <a:chExt cx="8701254" cy="4890427"/>
          </a:xfrm>
        </p:grpSpPr>
        <p:sp>
          <p:nvSpPr>
            <p:cNvPr name="Freeform 28" id="28"/>
            <p:cNvSpPr/>
            <p:nvPr/>
          </p:nvSpPr>
          <p:spPr>
            <a:xfrm flipH="false" flipV="false" rot="0">
              <a:off x="0" y="85182"/>
              <a:ext cx="8372239" cy="4227981"/>
            </a:xfrm>
            <a:custGeom>
              <a:avLst/>
              <a:gdLst/>
              <a:ahLst/>
              <a:cxnLst/>
              <a:rect r="r" b="b" t="t" l="l"/>
              <a:pathLst>
                <a:path h="4227981" w="8372239">
                  <a:moveTo>
                    <a:pt x="0" y="0"/>
                  </a:moveTo>
                  <a:lnTo>
                    <a:pt x="8372239" y="0"/>
                  </a:lnTo>
                  <a:lnTo>
                    <a:pt x="8372239" y="4227980"/>
                  </a:lnTo>
                  <a:lnTo>
                    <a:pt x="0" y="4227980"/>
                  </a:lnTo>
                  <a:lnTo>
                    <a:pt x="0" y="0"/>
                  </a:lnTo>
                  <a:close/>
                </a:path>
              </a:pathLst>
            </a:custGeom>
            <a:blipFill>
              <a:blip r:embed="rId5"/>
              <a:stretch>
                <a:fillRect l="0" t="0" r="0" b="0"/>
              </a:stretch>
            </a:blipFill>
          </p:spPr>
        </p:sp>
        <p:sp>
          <p:nvSpPr>
            <p:cNvPr name="Freeform 29" id="29"/>
            <p:cNvSpPr/>
            <p:nvPr/>
          </p:nvSpPr>
          <p:spPr>
            <a:xfrm flipH="false" flipV="false" rot="0">
              <a:off x="0" y="0"/>
              <a:ext cx="8701254" cy="4890427"/>
            </a:xfrm>
            <a:custGeom>
              <a:avLst/>
              <a:gdLst/>
              <a:ahLst/>
              <a:cxnLst/>
              <a:rect r="r" b="b" t="t" l="l"/>
              <a:pathLst>
                <a:path h="4890427" w="8701254">
                  <a:moveTo>
                    <a:pt x="0" y="0"/>
                  </a:moveTo>
                  <a:lnTo>
                    <a:pt x="8701254" y="0"/>
                  </a:lnTo>
                  <a:lnTo>
                    <a:pt x="8701254" y="4890427"/>
                  </a:lnTo>
                  <a:lnTo>
                    <a:pt x="0" y="4890427"/>
                  </a:lnTo>
                  <a:lnTo>
                    <a:pt x="0" y="0"/>
                  </a:lnTo>
                  <a:close/>
                </a:path>
              </a:pathLst>
            </a:custGeom>
            <a:blipFill>
              <a:blip r:embed="rId6"/>
              <a:stretch>
                <a:fillRect l="0" t="0" r="0" b="0"/>
              </a:stretch>
            </a:blipFill>
          </p:spPr>
        </p:sp>
      </p:grpSp>
      <p:sp>
        <p:nvSpPr>
          <p:cNvPr name="TextBox 30" id="30"/>
          <p:cNvSpPr txBox="true"/>
          <p:nvPr/>
        </p:nvSpPr>
        <p:spPr>
          <a:xfrm rot="0">
            <a:off x="698718" y="2802900"/>
            <a:ext cx="9761035" cy="1639395"/>
          </a:xfrm>
          <a:prstGeom prst="rect">
            <a:avLst/>
          </a:prstGeom>
        </p:spPr>
        <p:txBody>
          <a:bodyPr anchor="t" rtlCol="false" tIns="0" lIns="0" bIns="0" rIns="0">
            <a:spAutoFit/>
          </a:bodyPr>
          <a:lstStyle/>
          <a:p>
            <a:pPr algn="l">
              <a:lnSpc>
                <a:spcPts val="11919"/>
              </a:lnSpc>
            </a:pPr>
            <a:r>
              <a:rPr lang="en-US" sz="10455" b="true">
                <a:solidFill>
                  <a:srgbClr val="272727"/>
                </a:solidFill>
                <a:latin typeface="Poppins Bold"/>
                <a:ea typeface="Poppins Bold"/>
                <a:cs typeface="Poppins Bold"/>
                <a:sym typeface="Poppins Bold"/>
              </a:rPr>
              <a:t>METODOLOGI</a:t>
            </a:r>
          </a:p>
        </p:txBody>
      </p:sp>
      <p:sp>
        <p:nvSpPr>
          <p:cNvPr name="TextBox 31" id="31"/>
          <p:cNvSpPr txBox="true"/>
          <p:nvPr/>
        </p:nvSpPr>
        <p:spPr>
          <a:xfrm rot="0">
            <a:off x="2134435" y="1189075"/>
            <a:ext cx="5563076" cy="655145"/>
          </a:xfrm>
          <a:prstGeom prst="rect">
            <a:avLst/>
          </a:prstGeom>
        </p:spPr>
        <p:txBody>
          <a:bodyPr anchor="t" rtlCol="false" tIns="0" lIns="0" bIns="0" rIns="0">
            <a:spAutoFit/>
          </a:bodyPr>
          <a:lstStyle/>
          <a:p>
            <a:pPr algn="l">
              <a:lnSpc>
                <a:spcPts val="2538"/>
              </a:lnSpc>
            </a:pPr>
            <a:r>
              <a:rPr lang="en-US" sz="2226" b="true">
                <a:solidFill>
                  <a:srgbClr val="272727"/>
                </a:solidFill>
                <a:latin typeface="Poppins Semi-Bold"/>
                <a:ea typeface="Poppins Semi-Bold"/>
                <a:cs typeface="Poppins Semi-Bold"/>
                <a:sym typeface="Poppins Semi-Bold"/>
              </a:rPr>
              <a:t>KOLOKIUM PENDIDIKAN &amp; INOVASI</a:t>
            </a:r>
          </a:p>
          <a:p>
            <a:pPr algn="l">
              <a:lnSpc>
                <a:spcPts val="2538"/>
              </a:lnSpc>
            </a:pPr>
            <a:r>
              <a:rPr lang="en-US" sz="2226" b="true">
                <a:solidFill>
                  <a:srgbClr val="272727"/>
                </a:solidFill>
                <a:latin typeface="Poppins Semi-Bold"/>
                <a:ea typeface="Poppins Semi-Bold"/>
                <a:cs typeface="Poppins Semi-Bold"/>
                <a:sym typeface="Poppins Semi-Bold"/>
              </a:rPr>
              <a:t> KOLEJ MATRIKULASI SARAWAK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6926900" y="4045436"/>
            <a:ext cx="4779053" cy="3301529"/>
          </a:xfrm>
          <a:custGeom>
            <a:avLst/>
            <a:gdLst/>
            <a:ahLst/>
            <a:cxnLst/>
            <a:rect r="r" b="b" t="t" l="l"/>
            <a:pathLst>
              <a:path h="3301529" w="4779053">
                <a:moveTo>
                  <a:pt x="0" y="0"/>
                </a:moveTo>
                <a:lnTo>
                  <a:pt x="4779053" y="0"/>
                </a:lnTo>
                <a:lnTo>
                  <a:pt x="4779053" y="3301529"/>
                </a:lnTo>
                <a:lnTo>
                  <a:pt x="0" y="3301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899480" y="4189895"/>
            <a:ext cx="1569069" cy="1506306"/>
          </a:xfrm>
          <a:custGeom>
            <a:avLst/>
            <a:gdLst/>
            <a:ahLst/>
            <a:cxnLst/>
            <a:rect r="r" b="b" t="t" l="l"/>
            <a:pathLst>
              <a:path h="1506306" w="1569069">
                <a:moveTo>
                  <a:pt x="0" y="0"/>
                </a:moveTo>
                <a:lnTo>
                  <a:pt x="1569069" y="0"/>
                </a:lnTo>
                <a:lnTo>
                  <a:pt x="1569069" y="1506306"/>
                </a:lnTo>
                <a:lnTo>
                  <a:pt x="0" y="1506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679966" y="2720958"/>
            <a:ext cx="5817050" cy="636800"/>
          </a:xfrm>
          <a:prstGeom prst="rect">
            <a:avLst/>
          </a:prstGeom>
        </p:spPr>
        <p:txBody>
          <a:bodyPr anchor="t" rtlCol="false" tIns="0" lIns="0" bIns="0" rIns="0">
            <a:spAutoFit/>
          </a:bodyPr>
          <a:lstStyle/>
          <a:p>
            <a:pPr algn="l">
              <a:lnSpc>
                <a:spcPts val="4717"/>
              </a:lnSpc>
            </a:pPr>
            <a:r>
              <a:rPr lang="en-US" sz="4102" b="true">
                <a:solidFill>
                  <a:srgbClr val="000000"/>
                </a:solidFill>
                <a:latin typeface="Poppins Bold"/>
                <a:ea typeface="Poppins Bold"/>
                <a:cs typeface="Poppins Bold"/>
                <a:sym typeface="Poppins Bold"/>
              </a:rPr>
              <a:t>Purata merit alumni</a:t>
            </a:r>
          </a:p>
        </p:txBody>
      </p:sp>
      <p:sp>
        <p:nvSpPr>
          <p:cNvPr name="TextBox 13" id="13"/>
          <p:cNvSpPr txBox="true"/>
          <p:nvPr/>
        </p:nvSpPr>
        <p:spPr>
          <a:xfrm rot="0">
            <a:off x="11679966" y="6955751"/>
            <a:ext cx="4971621" cy="636800"/>
          </a:xfrm>
          <a:prstGeom prst="rect">
            <a:avLst/>
          </a:prstGeom>
        </p:spPr>
        <p:txBody>
          <a:bodyPr anchor="t" rtlCol="false" tIns="0" lIns="0" bIns="0" rIns="0">
            <a:spAutoFit/>
          </a:bodyPr>
          <a:lstStyle/>
          <a:p>
            <a:pPr algn="l">
              <a:lnSpc>
                <a:spcPts val="4717"/>
              </a:lnSpc>
            </a:pPr>
            <a:r>
              <a:rPr lang="en-US" sz="4102" b="true">
                <a:solidFill>
                  <a:srgbClr val="000000"/>
                </a:solidFill>
                <a:latin typeface="Poppins Bold"/>
                <a:ea typeface="Poppins Bold"/>
                <a:cs typeface="Poppins Bold"/>
                <a:sym typeface="Poppins Bold"/>
              </a:rPr>
              <a:t>Purata merit UPU</a:t>
            </a:r>
          </a:p>
        </p:txBody>
      </p:sp>
      <p:sp>
        <p:nvSpPr>
          <p:cNvPr name="TextBox 14" id="14"/>
          <p:cNvSpPr txBox="true"/>
          <p:nvPr/>
        </p:nvSpPr>
        <p:spPr>
          <a:xfrm rot="0">
            <a:off x="11480279" y="3491000"/>
            <a:ext cx="5817050" cy="1329119"/>
          </a:xfrm>
          <a:prstGeom prst="rect">
            <a:avLst/>
          </a:prstGeom>
        </p:spPr>
        <p:txBody>
          <a:bodyPr anchor="t" rtlCol="false" tIns="0" lIns="0" bIns="0" rIns="0">
            <a:spAutoFit/>
          </a:bodyPr>
          <a:lstStyle/>
          <a:p>
            <a:pPr algn="ctr">
              <a:lnSpc>
                <a:spcPts val="3504"/>
              </a:lnSpc>
            </a:pPr>
            <a:r>
              <a:rPr lang="en-US" sz="2695">
                <a:solidFill>
                  <a:srgbClr val="000000"/>
                </a:solidFill>
                <a:latin typeface="Poppins"/>
                <a:ea typeface="Poppins"/>
                <a:cs typeface="Poppins"/>
                <a:sym typeface="Poppins"/>
              </a:rPr>
              <a:t>Purata pelajar lepasan KMSw yang pernah mendapat tawaran program tersebut.</a:t>
            </a:r>
          </a:p>
        </p:txBody>
      </p:sp>
      <p:sp>
        <p:nvSpPr>
          <p:cNvPr name="TextBox 15" id="15"/>
          <p:cNvSpPr txBox="true"/>
          <p:nvPr/>
        </p:nvSpPr>
        <p:spPr>
          <a:xfrm rot="0">
            <a:off x="11451752" y="7685316"/>
            <a:ext cx="5874103" cy="1329119"/>
          </a:xfrm>
          <a:prstGeom prst="rect">
            <a:avLst/>
          </a:prstGeom>
        </p:spPr>
        <p:txBody>
          <a:bodyPr anchor="t" rtlCol="false" tIns="0" lIns="0" bIns="0" rIns="0">
            <a:spAutoFit/>
          </a:bodyPr>
          <a:lstStyle/>
          <a:p>
            <a:pPr algn="ctr">
              <a:lnSpc>
                <a:spcPts val="3504"/>
              </a:lnSpc>
            </a:pPr>
            <a:r>
              <a:rPr lang="en-US" sz="2695">
                <a:solidFill>
                  <a:srgbClr val="000000"/>
                </a:solidFill>
                <a:latin typeface="Poppins"/>
                <a:ea typeface="Poppins"/>
                <a:cs typeface="Poppins"/>
                <a:sym typeface="Poppins"/>
              </a:rPr>
              <a:t>Data daripada e-Panduan UPU berdasarkan IPTA yang menawarkan program tersebut.</a:t>
            </a:r>
          </a:p>
        </p:txBody>
      </p:sp>
      <p:grpSp>
        <p:nvGrpSpPr>
          <p:cNvPr name="Group 16" id="16"/>
          <p:cNvGrpSpPr/>
          <p:nvPr/>
        </p:nvGrpSpPr>
        <p:grpSpPr>
          <a:xfrm rot="0">
            <a:off x="11480279" y="2610101"/>
            <a:ext cx="5845576" cy="6648199"/>
            <a:chOff x="0" y="0"/>
            <a:chExt cx="1539576" cy="1750966"/>
          </a:xfrm>
        </p:grpSpPr>
        <p:sp>
          <p:nvSpPr>
            <p:cNvPr name="Freeform 17" id="17"/>
            <p:cNvSpPr/>
            <p:nvPr/>
          </p:nvSpPr>
          <p:spPr>
            <a:xfrm flipH="false" flipV="false" rot="0">
              <a:off x="0" y="0"/>
              <a:ext cx="1539576" cy="1750966"/>
            </a:xfrm>
            <a:custGeom>
              <a:avLst/>
              <a:gdLst/>
              <a:ahLst/>
              <a:cxnLst/>
              <a:rect r="r" b="b" t="t" l="l"/>
              <a:pathLst>
                <a:path h="1750966" w="1539576">
                  <a:moveTo>
                    <a:pt x="67545" y="0"/>
                  </a:moveTo>
                  <a:lnTo>
                    <a:pt x="1472031" y="0"/>
                  </a:lnTo>
                  <a:cubicBezTo>
                    <a:pt x="1509335" y="0"/>
                    <a:pt x="1539576" y="30241"/>
                    <a:pt x="1539576" y="67545"/>
                  </a:cubicBezTo>
                  <a:lnTo>
                    <a:pt x="1539576" y="1683421"/>
                  </a:lnTo>
                  <a:cubicBezTo>
                    <a:pt x="1539576" y="1720725"/>
                    <a:pt x="1509335" y="1750966"/>
                    <a:pt x="1472031" y="1750966"/>
                  </a:cubicBezTo>
                  <a:lnTo>
                    <a:pt x="67545" y="1750966"/>
                  </a:lnTo>
                  <a:cubicBezTo>
                    <a:pt x="30241" y="1750966"/>
                    <a:pt x="0" y="1720725"/>
                    <a:pt x="0" y="1683421"/>
                  </a:cubicBezTo>
                  <a:lnTo>
                    <a:pt x="0" y="67545"/>
                  </a:lnTo>
                  <a:cubicBezTo>
                    <a:pt x="0" y="30241"/>
                    <a:pt x="30241" y="0"/>
                    <a:pt x="67545" y="0"/>
                  </a:cubicBezTo>
                  <a:close/>
                </a:path>
              </a:pathLst>
            </a:custGeom>
            <a:solidFill>
              <a:srgbClr val="6E960B"/>
            </a:solidFill>
          </p:spPr>
        </p:sp>
        <p:sp>
          <p:nvSpPr>
            <p:cNvPr name="TextBox 18" id="18"/>
            <p:cNvSpPr txBox="true"/>
            <p:nvPr/>
          </p:nvSpPr>
          <p:spPr>
            <a:xfrm>
              <a:off x="0" y="-57150"/>
              <a:ext cx="1539576" cy="1808116"/>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2088131" y="3876800"/>
            <a:ext cx="4629873" cy="4114800"/>
          </a:xfrm>
          <a:custGeom>
            <a:avLst/>
            <a:gdLst/>
            <a:ahLst/>
            <a:cxnLst/>
            <a:rect r="r" b="b" t="t" l="l"/>
            <a:pathLst>
              <a:path h="4114800" w="4629873">
                <a:moveTo>
                  <a:pt x="0" y="0"/>
                </a:moveTo>
                <a:lnTo>
                  <a:pt x="4629873" y="0"/>
                </a:lnTo>
                <a:lnTo>
                  <a:pt x="462987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4443727" y="1000125"/>
            <a:ext cx="9400545" cy="1425689"/>
          </a:xfrm>
          <a:prstGeom prst="rect">
            <a:avLst/>
          </a:prstGeom>
        </p:spPr>
        <p:txBody>
          <a:bodyPr anchor="t" rtlCol="false" tIns="0" lIns="0" bIns="0" rIns="0">
            <a:spAutoFit/>
          </a:bodyPr>
          <a:lstStyle/>
          <a:p>
            <a:pPr algn="ctr">
              <a:lnSpc>
                <a:spcPts val="5460"/>
              </a:lnSpc>
            </a:pPr>
            <a:r>
              <a:rPr lang="en-US" sz="4748" b="true">
                <a:solidFill>
                  <a:srgbClr val="000000"/>
                </a:solidFill>
                <a:latin typeface="Poppins Bold"/>
                <a:ea typeface="Poppins Bold"/>
                <a:cs typeface="Poppins Bold"/>
                <a:sym typeface="Poppins Bold"/>
              </a:rPr>
              <a:t>Konsep Pembinaan</a:t>
            </a:r>
          </a:p>
          <a:p>
            <a:pPr algn="ctr">
              <a:lnSpc>
                <a:spcPts val="5460"/>
              </a:lnSpc>
            </a:pPr>
            <a:r>
              <a:rPr lang="en-US" b="true" sz="4748">
                <a:solidFill>
                  <a:srgbClr val="000000"/>
                </a:solidFill>
                <a:latin typeface="Poppins Bold"/>
                <a:ea typeface="Poppins Bold"/>
                <a:cs typeface="Poppins Bold"/>
                <a:sym typeface="Poppins Bold"/>
              </a:rPr>
              <a:t>Merit Matrix Match</a:t>
            </a:r>
          </a:p>
        </p:txBody>
      </p:sp>
      <p:sp>
        <p:nvSpPr>
          <p:cNvPr name="TextBox 21" id="21"/>
          <p:cNvSpPr txBox="true"/>
          <p:nvPr/>
        </p:nvSpPr>
        <p:spPr>
          <a:xfrm rot="0">
            <a:off x="790984" y="4685684"/>
            <a:ext cx="6497013" cy="636800"/>
          </a:xfrm>
          <a:prstGeom prst="rect">
            <a:avLst/>
          </a:prstGeom>
        </p:spPr>
        <p:txBody>
          <a:bodyPr anchor="t" rtlCol="false" tIns="0" lIns="0" bIns="0" rIns="0">
            <a:spAutoFit/>
          </a:bodyPr>
          <a:lstStyle/>
          <a:p>
            <a:pPr algn="r">
              <a:lnSpc>
                <a:spcPts val="4717"/>
              </a:lnSpc>
            </a:pPr>
            <a:r>
              <a:rPr lang="en-US" b="true" sz="4102">
                <a:solidFill>
                  <a:srgbClr val="000000"/>
                </a:solidFill>
                <a:latin typeface="Poppins Bold"/>
                <a:ea typeface="Poppins Bold"/>
                <a:cs typeface="Poppins Bold"/>
                <a:sym typeface="Poppins Bold"/>
              </a:rPr>
              <a:t>Markah Merit Pelajar</a:t>
            </a:r>
          </a:p>
        </p:txBody>
      </p:sp>
      <p:sp>
        <p:nvSpPr>
          <p:cNvPr name="TextBox 22" id="22"/>
          <p:cNvSpPr txBox="true"/>
          <p:nvPr/>
        </p:nvSpPr>
        <p:spPr>
          <a:xfrm rot="0">
            <a:off x="1470948" y="5336471"/>
            <a:ext cx="5817050" cy="1764521"/>
          </a:xfrm>
          <a:prstGeom prst="rect">
            <a:avLst/>
          </a:prstGeom>
        </p:spPr>
        <p:txBody>
          <a:bodyPr anchor="t" rtlCol="false" tIns="0" lIns="0" bIns="0" rIns="0">
            <a:spAutoFit/>
          </a:bodyPr>
          <a:lstStyle/>
          <a:p>
            <a:pPr algn="ctr">
              <a:lnSpc>
                <a:spcPts val="3504"/>
              </a:lnSpc>
            </a:pPr>
            <a:r>
              <a:rPr lang="en-US" sz="2695">
                <a:solidFill>
                  <a:srgbClr val="000000"/>
                </a:solidFill>
                <a:latin typeface="Poppins"/>
                <a:ea typeface="Poppins"/>
                <a:cs typeface="Poppins"/>
                <a:sym typeface="Poppins"/>
              </a:rPr>
              <a:t>Berdasarkan keputusan PSPM 1 dengan pengiraan 90% PNGK dan 10% markah kokurikulum (anggaran)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6926900" y="4045436"/>
            <a:ext cx="4779053" cy="3301529"/>
          </a:xfrm>
          <a:custGeom>
            <a:avLst/>
            <a:gdLst/>
            <a:ahLst/>
            <a:cxnLst/>
            <a:rect r="r" b="b" t="t" l="l"/>
            <a:pathLst>
              <a:path h="3301529" w="4779053">
                <a:moveTo>
                  <a:pt x="0" y="0"/>
                </a:moveTo>
                <a:lnTo>
                  <a:pt x="4779053" y="0"/>
                </a:lnTo>
                <a:lnTo>
                  <a:pt x="4779053" y="3301529"/>
                </a:lnTo>
                <a:lnTo>
                  <a:pt x="0" y="3301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899480" y="4189895"/>
            <a:ext cx="1569069" cy="1506306"/>
          </a:xfrm>
          <a:custGeom>
            <a:avLst/>
            <a:gdLst/>
            <a:ahLst/>
            <a:cxnLst/>
            <a:rect r="r" b="b" t="t" l="l"/>
            <a:pathLst>
              <a:path h="1506306" w="1569069">
                <a:moveTo>
                  <a:pt x="0" y="0"/>
                </a:moveTo>
                <a:lnTo>
                  <a:pt x="1569069" y="0"/>
                </a:lnTo>
                <a:lnTo>
                  <a:pt x="1569069" y="1506306"/>
                </a:lnTo>
                <a:lnTo>
                  <a:pt x="0" y="1506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679966" y="2720958"/>
            <a:ext cx="5817050" cy="636800"/>
          </a:xfrm>
          <a:prstGeom prst="rect">
            <a:avLst/>
          </a:prstGeom>
        </p:spPr>
        <p:txBody>
          <a:bodyPr anchor="t" rtlCol="false" tIns="0" lIns="0" bIns="0" rIns="0">
            <a:spAutoFit/>
          </a:bodyPr>
          <a:lstStyle/>
          <a:p>
            <a:pPr algn="l">
              <a:lnSpc>
                <a:spcPts val="4717"/>
              </a:lnSpc>
            </a:pPr>
            <a:r>
              <a:rPr lang="en-US" sz="4102" b="true">
                <a:solidFill>
                  <a:srgbClr val="000000"/>
                </a:solidFill>
                <a:latin typeface="Poppins Bold"/>
                <a:ea typeface="Poppins Bold"/>
                <a:cs typeface="Poppins Bold"/>
                <a:sym typeface="Poppins Bold"/>
              </a:rPr>
              <a:t>Purata merit alumni</a:t>
            </a:r>
          </a:p>
        </p:txBody>
      </p:sp>
      <p:sp>
        <p:nvSpPr>
          <p:cNvPr name="TextBox 13" id="13"/>
          <p:cNvSpPr txBox="true"/>
          <p:nvPr/>
        </p:nvSpPr>
        <p:spPr>
          <a:xfrm rot="0">
            <a:off x="11679966" y="6955751"/>
            <a:ext cx="4971621" cy="636800"/>
          </a:xfrm>
          <a:prstGeom prst="rect">
            <a:avLst/>
          </a:prstGeom>
        </p:spPr>
        <p:txBody>
          <a:bodyPr anchor="t" rtlCol="false" tIns="0" lIns="0" bIns="0" rIns="0">
            <a:spAutoFit/>
          </a:bodyPr>
          <a:lstStyle/>
          <a:p>
            <a:pPr algn="l">
              <a:lnSpc>
                <a:spcPts val="4717"/>
              </a:lnSpc>
            </a:pPr>
            <a:r>
              <a:rPr lang="en-US" sz="4102" b="true">
                <a:solidFill>
                  <a:srgbClr val="000000"/>
                </a:solidFill>
                <a:latin typeface="Poppins Bold"/>
                <a:ea typeface="Poppins Bold"/>
                <a:cs typeface="Poppins Bold"/>
                <a:sym typeface="Poppins Bold"/>
              </a:rPr>
              <a:t>Purata merit UPU</a:t>
            </a:r>
          </a:p>
        </p:txBody>
      </p:sp>
      <p:sp>
        <p:nvSpPr>
          <p:cNvPr name="TextBox 14" id="14"/>
          <p:cNvSpPr txBox="true"/>
          <p:nvPr/>
        </p:nvSpPr>
        <p:spPr>
          <a:xfrm rot="0">
            <a:off x="11480279" y="3481475"/>
            <a:ext cx="5817050" cy="2308225"/>
          </a:xfrm>
          <a:prstGeom prst="rect">
            <a:avLst/>
          </a:prstGeom>
        </p:spPr>
        <p:txBody>
          <a:bodyPr anchor="t" rtlCol="false" tIns="0" lIns="0" bIns="0" rIns="0">
            <a:spAutoFit/>
          </a:bodyPr>
          <a:lstStyle/>
          <a:p>
            <a:pPr algn="ctr">
              <a:lnSpc>
                <a:spcPts val="4550"/>
              </a:lnSpc>
            </a:pPr>
            <a:r>
              <a:rPr lang="en-US" sz="3500">
                <a:solidFill>
                  <a:srgbClr val="000000"/>
                </a:solidFill>
                <a:latin typeface="Poppins"/>
                <a:ea typeface="Poppins"/>
                <a:cs typeface="Poppins"/>
                <a:sym typeface="Poppins"/>
              </a:rPr>
              <a:t>Purata pelajar lepasan KMSw yang pernah mendapat tawaran program tersebut.</a:t>
            </a:r>
          </a:p>
        </p:txBody>
      </p:sp>
      <p:sp>
        <p:nvSpPr>
          <p:cNvPr name="TextBox 15" id="15"/>
          <p:cNvSpPr txBox="true"/>
          <p:nvPr/>
        </p:nvSpPr>
        <p:spPr>
          <a:xfrm rot="0">
            <a:off x="11451752" y="7685316"/>
            <a:ext cx="5874103" cy="1329119"/>
          </a:xfrm>
          <a:prstGeom prst="rect">
            <a:avLst/>
          </a:prstGeom>
        </p:spPr>
        <p:txBody>
          <a:bodyPr anchor="t" rtlCol="false" tIns="0" lIns="0" bIns="0" rIns="0">
            <a:spAutoFit/>
          </a:bodyPr>
          <a:lstStyle/>
          <a:p>
            <a:pPr algn="ctr">
              <a:lnSpc>
                <a:spcPts val="3504"/>
              </a:lnSpc>
            </a:pPr>
            <a:r>
              <a:rPr lang="en-US" sz="2695">
                <a:solidFill>
                  <a:srgbClr val="000000"/>
                </a:solidFill>
                <a:latin typeface="Poppins"/>
                <a:ea typeface="Poppins"/>
                <a:cs typeface="Poppins"/>
                <a:sym typeface="Poppins"/>
              </a:rPr>
              <a:t>Data daripada e-Panduan UPU berdasarkan IPTA yang menawarkan program tersebut.</a:t>
            </a:r>
          </a:p>
        </p:txBody>
      </p:sp>
      <p:grpSp>
        <p:nvGrpSpPr>
          <p:cNvPr name="Group 16" id="16"/>
          <p:cNvGrpSpPr/>
          <p:nvPr/>
        </p:nvGrpSpPr>
        <p:grpSpPr>
          <a:xfrm rot="0">
            <a:off x="11480279" y="5944070"/>
            <a:ext cx="5845576" cy="3314230"/>
            <a:chOff x="0" y="0"/>
            <a:chExt cx="1539576" cy="872884"/>
          </a:xfrm>
        </p:grpSpPr>
        <p:sp>
          <p:nvSpPr>
            <p:cNvPr name="Freeform 17" id="17"/>
            <p:cNvSpPr/>
            <p:nvPr/>
          </p:nvSpPr>
          <p:spPr>
            <a:xfrm flipH="false" flipV="false" rot="0">
              <a:off x="0" y="0"/>
              <a:ext cx="1539576" cy="872884"/>
            </a:xfrm>
            <a:custGeom>
              <a:avLst/>
              <a:gdLst/>
              <a:ahLst/>
              <a:cxnLst/>
              <a:rect r="r" b="b" t="t" l="l"/>
              <a:pathLst>
                <a:path h="872884" w="1539576">
                  <a:moveTo>
                    <a:pt x="67545" y="0"/>
                  </a:moveTo>
                  <a:lnTo>
                    <a:pt x="1472031" y="0"/>
                  </a:lnTo>
                  <a:cubicBezTo>
                    <a:pt x="1509335" y="0"/>
                    <a:pt x="1539576" y="30241"/>
                    <a:pt x="1539576" y="67545"/>
                  </a:cubicBezTo>
                  <a:lnTo>
                    <a:pt x="1539576" y="805339"/>
                  </a:lnTo>
                  <a:cubicBezTo>
                    <a:pt x="1539576" y="842643"/>
                    <a:pt x="1509335" y="872884"/>
                    <a:pt x="1472031" y="872884"/>
                  </a:cubicBezTo>
                  <a:lnTo>
                    <a:pt x="67545" y="872884"/>
                  </a:lnTo>
                  <a:cubicBezTo>
                    <a:pt x="30241" y="872884"/>
                    <a:pt x="0" y="842643"/>
                    <a:pt x="0" y="805339"/>
                  </a:cubicBezTo>
                  <a:lnTo>
                    <a:pt x="0" y="67545"/>
                  </a:lnTo>
                  <a:cubicBezTo>
                    <a:pt x="0" y="30241"/>
                    <a:pt x="30241" y="0"/>
                    <a:pt x="67545" y="0"/>
                  </a:cubicBezTo>
                  <a:close/>
                </a:path>
              </a:pathLst>
            </a:custGeom>
            <a:solidFill>
              <a:srgbClr val="6E960B"/>
            </a:solidFill>
          </p:spPr>
        </p:sp>
        <p:sp>
          <p:nvSpPr>
            <p:cNvPr name="TextBox 18" id="18"/>
            <p:cNvSpPr txBox="true"/>
            <p:nvPr/>
          </p:nvSpPr>
          <p:spPr>
            <a:xfrm>
              <a:off x="0" y="-57150"/>
              <a:ext cx="1539576" cy="930034"/>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4443727" y="1000125"/>
            <a:ext cx="9400545" cy="1425689"/>
          </a:xfrm>
          <a:prstGeom prst="rect">
            <a:avLst/>
          </a:prstGeom>
        </p:spPr>
        <p:txBody>
          <a:bodyPr anchor="t" rtlCol="false" tIns="0" lIns="0" bIns="0" rIns="0">
            <a:spAutoFit/>
          </a:bodyPr>
          <a:lstStyle/>
          <a:p>
            <a:pPr algn="ctr">
              <a:lnSpc>
                <a:spcPts val="5460"/>
              </a:lnSpc>
            </a:pPr>
            <a:r>
              <a:rPr lang="en-US" sz="4748" b="true">
                <a:solidFill>
                  <a:srgbClr val="000000"/>
                </a:solidFill>
                <a:latin typeface="Poppins Bold"/>
                <a:ea typeface="Poppins Bold"/>
                <a:cs typeface="Poppins Bold"/>
                <a:sym typeface="Poppins Bold"/>
              </a:rPr>
              <a:t>Konsep Pembinaan</a:t>
            </a:r>
          </a:p>
          <a:p>
            <a:pPr algn="ctr">
              <a:lnSpc>
                <a:spcPts val="5460"/>
              </a:lnSpc>
            </a:pPr>
            <a:r>
              <a:rPr lang="en-US" b="true" sz="4748">
                <a:solidFill>
                  <a:srgbClr val="000000"/>
                </a:solidFill>
                <a:latin typeface="Poppins Bold"/>
                <a:ea typeface="Poppins Bold"/>
                <a:cs typeface="Poppins Bold"/>
                <a:sym typeface="Poppins Bold"/>
              </a:rPr>
              <a:t>Merit Matrix Match</a:t>
            </a:r>
          </a:p>
        </p:txBody>
      </p:sp>
      <p:sp>
        <p:nvSpPr>
          <p:cNvPr name="TextBox 20" id="20"/>
          <p:cNvSpPr txBox="true"/>
          <p:nvPr/>
        </p:nvSpPr>
        <p:spPr>
          <a:xfrm rot="0">
            <a:off x="790984" y="4685684"/>
            <a:ext cx="6497013" cy="636800"/>
          </a:xfrm>
          <a:prstGeom prst="rect">
            <a:avLst/>
          </a:prstGeom>
        </p:spPr>
        <p:txBody>
          <a:bodyPr anchor="t" rtlCol="false" tIns="0" lIns="0" bIns="0" rIns="0">
            <a:spAutoFit/>
          </a:bodyPr>
          <a:lstStyle/>
          <a:p>
            <a:pPr algn="r">
              <a:lnSpc>
                <a:spcPts val="4717"/>
              </a:lnSpc>
            </a:pPr>
            <a:r>
              <a:rPr lang="en-US" b="true" sz="4102">
                <a:solidFill>
                  <a:srgbClr val="000000"/>
                </a:solidFill>
                <a:latin typeface="Poppins Bold"/>
                <a:ea typeface="Poppins Bold"/>
                <a:cs typeface="Poppins Bold"/>
                <a:sym typeface="Poppins Bold"/>
              </a:rPr>
              <a:t>Markah Merit Pelajar</a:t>
            </a:r>
          </a:p>
        </p:txBody>
      </p:sp>
      <p:sp>
        <p:nvSpPr>
          <p:cNvPr name="TextBox 21" id="21"/>
          <p:cNvSpPr txBox="true"/>
          <p:nvPr/>
        </p:nvSpPr>
        <p:spPr>
          <a:xfrm rot="0">
            <a:off x="1470948" y="5336471"/>
            <a:ext cx="5817050" cy="1764521"/>
          </a:xfrm>
          <a:prstGeom prst="rect">
            <a:avLst/>
          </a:prstGeom>
        </p:spPr>
        <p:txBody>
          <a:bodyPr anchor="t" rtlCol="false" tIns="0" lIns="0" bIns="0" rIns="0">
            <a:spAutoFit/>
          </a:bodyPr>
          <a:lstStyle/>
          <a:p>
            <a:pPr algn="ctr">
              <a:lnSpc>
                <a:spcPts val="3504"/>
              </a:lnSpc>
            </a:pPr>
            <a:r>
              <a:rPr lang="en-US" sz="2695">
                <a:solidFill>
                  <a:srgbClr val="000000"/>
                </a:solidFill>
                <a:latin typeface="Poppins"/>
                <a:ea typeface="Poppins"/>
                <a:cs typeface="Poppins"/>
                <a:sym typeface="Poppins"/>
              </a:rPr>
              <a:t>Berdasarkan keputusan PSPM 1 dengan pengiraan 90% PNGK dan 10% markah kokurikulum (anggaran)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6926900" y="4045436"/>
            <a:ext cx="4779053" cy="3301529"/>
          </a:xfrm>
          <a:custGeom>
            <a:avLst/>
            <a:gdLst/>
            <a:ahLst/>
            <a:cxnLst/>
            <a:rect r="r" b="b" t="t" l="l"/>
            <a:pathLst>
              <a:path h="3301529" w="4779053">
                <a:moveTo>
                  <a:pt x="0" y="0"/>
                </a:moveTo>
                <a:lnTo>
                  <a:pt x="4779053" y="0"/>
                </a:lnTo>
                <a:lnTo>
                  <a:pt x="4779053" y="3301529"/>
                </a:lnTo>
                <a:lnTo>
                  <a:pt x="0" y="3301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899480" y="4189895"/>
            <a:ext cx="1569069" cy="1506306"/>
          </a:xfrm>
          <a:custGeom>
            <a:avLst/>
            <a:gdLst/>
            <a:ahLst/>
            <a:cxnLst/>
            <a:rect r="r" b="b" t="t" l="l"/>
            <a:pathLst>
              <a:path h="1506306" w="1569069">
                <a:moveTo>
                  <a:pt x="0" y="0"/>
                </a:moveTo>
                <a:lnTo>
                  <a:pt x="1569069" y="0"/>
                </a:lnTo>
                <a:lnTo>
                  <a:pt x="1569069" y="1506306"/>
                </a:lnTo>
                <a:lnTo>
                  <a:pt x="0" y="1506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679966" y="2720958"/>
            <a:ext cx="5817050" cy="636800"/>
          </a:xfrm>
          <a:prstGeom prst="rect">
            <a:avLst/>
          </a:prstGeom>
        </p:spPr>
        <p:txBody>
          <a:bodyPr anchor="t" rtlCol="false" tIns="0" lIns="0" bIns="0" rIns="0">
            <a:spAutoFit/>
          </a:bodyPr>
          <a:lstStyle/>
          <a:p>
            <a:pPr algn="l">
              <a:lnSpc>
                <a:spcPts val="4717"/>
              </a:lnSpc>
            </a:pPr>
            <a:r>
              <a:rPr lang="en-US" sz="4102" b="true">
                <a:solidFill>
                  <a:srgbClr val="000000"/>
                </a:solidFill>
                <a:latin typeface="Poppins Bold"/>
                <a:ea typeface="Poppins Bold"/>
                <a:cs typeface="Poppins Bold"/>
                <a:sym typeface="Poppins Bold"/>
              </a:rPr>
              <a:t>Purata merit alumni</a:t>
            </a:r>
          </a:p>
        </p:txBody>
      </p:sp>
      <p:sp>
        <p:nvSpPr>
          <p:cNvPr name="TextBox 13" id="13"/>
          <p:cNvSpPr txBox="true"/>
          <p:nvPr/>
        </p:nvSpPr>
        <p:spPr>
          <a:xfrm rot="0">
            <a:off x="11679966" y="6955751"/>
            <a:ext cx="4971621" cy="636800"/>
          </a:xfrm>
          <a:prstGeom prst="rect">
            <a:avLst/>
          </a:prstGeom>
        </p:spPr>
        <p:txBody>
          <a:bodyPr anchor="t" rtlCol="false" tIns="0" lIns="0" bIns="0" rIns="0">
            <a:spAutoFit/>
          </a:bodyPr>
          <a:lstStyle/>
          <a:p>
            <a:pPr algn="l">
              <a:lnSpc>
                <a:spcPts val="4717"/>
              </a:lnSpc>
            </a:pPr>
            <a:r>
              <a:rPr lang="en-US" sz="4102" b="true">
                <a:solidFill>
                  <a:srgbClr val="000000"/>
                </a:solidFill>
                <a:latin typeface="Poppins Bold"/>
                <a:ea typeface="Poppins Bold"/>
                <a:cs typeface="Poppins Bold"/>
                <a:sym typeface="Poppins Bold"/>
              </a:rPr>
              <a:t>Purata merit UPU</a:t>
            </a:r>
          </a:p>
        </p:txBody>
      </p:sp>
      <p:sp>
        <p:nvSpPr>
          <p:cNvPr name="TextBox 14" id="14"/>
          <p:cNvSpPr txBox="true"/>
          <p:nvPr/>
        </p:nvSpPr>
        <p:spPr>
          <a:xfrm rot="0">
            <a:off x="11480279" y="3491000"/>
            <a:ext cx="5817050" cy="1329119"/>
          </a:xfrm>
          <a:prstGeom prst="rect">
            <a:avLst/>
          </a:prstGeom>
        </p:spPr>
        <p:txBody>
          <a:bodyPr anchor="t" rtlCol="false" tIns="0" lIns="0" bIns="0" rIns="0">
            <a:spAutoFit/>
          </a:bodyPr>
          <a:lstStyle/>
          <a:p>
            <a:pPr algn="ctr">
              <a:lnSpc>
                <a:spcPts val="3504"/>
              </a:lnSpc>
            </a:pPr>
            <a:r>
              <a:rPr lang="en-US" sz="2695">
                <a:solidFill>
                  <a:srgbClr val="000000"/>
                </a:solidFill>
                <a:latin typeface="Poppins"/>
                <a:ea typeface="Poppins"/>
                <a:cs typeface="Poppins"/>
                <a:sym typeface="Poppins"/>
              </a:rPr>
              <a:t>Purata pelajar lepasan KMSw yang pernah mendapat tawaran program tersebut.</a:t>
            </a:r>
          </a:p>
        </p:txBody>
      </p:sp>
      <p:sp>
        <p:nvSpPr>
          <p:cNvPr name="TextBox 15" id="15"/>
          <p:cNvSpPr txBox="true"/>
          <p:nvPr/>
        </p:nvSpPr>
        <p:spPr>
          <a:xfrm rot="0">
            <a:off x="11451752" y="7685316"/>
            <a:ext cx="5874103" cy="2112010"/>
          </a:xfrm>
          <a:prstGeom prst="rect">
            <a:avLst/>
          </a:prstGeom>
        </p:spPr>
        <p:txBody>
          <a:bodyPr anchor="t" rtlCol="false" tIns="0" lIns="0" bIns="0" rIns="0">
            <a:spAutoFit/>
          </a:bodyPr>
          <a:lstStyle/>
          <a:p>
            <a:pPr algn="ctr">
              <a:lnSpc>
                <a:spcPts val="4160"/>
              </a:lnSpc>
            </a:pPr>
            <a:r>
              <a:rPr lang="en-US" sz="3200">
                <a:solidFill>
                  <a:srgbClr val="000000"/>
                </a:solidFill>
                <a:latin typeface="Poppins"/>
                <a:ea typeface="Poppins"/>
                <a:cs typeface="Poppins"/>
                <a:sym typeface="Poppins"/>
              </a:rPr>
              <a:t>Data daripada e-Panduan UPU berdasarkan IPTA yang menawarkan program tersebut.</a:t>
            </a:r>
          </a:p>
        </p:txBody>
      </p:sp>
      <p:sp>
        <p:nvSpPr>
          <p:cNvPr name="TextBox 16" id="16"/>
          <p:cNvSpPr txBox="true"/>
          <p:nvPr/>
        </p:nvSpPr>
        <p:spPr>
          <a:xfrm rot="0">
            <a:off x="4443727" y="1000125"/>
            <a:ext cx="9400545" cy="1425689"/>
          </a:xfrm>
          <a:prstGeom prst="rect">
            <a:avLst/>
          </a:prstGeom>
        </p:spPr>
        <p:txBody>
          <a:bodyPr anchor="t" rtlCol="false" tIns="0" lIns="0" bIns="0" rIns="0">
            <a:spAutoFit/>
          </a:bodyPr>
          <a:lstStyle/>
          <a:p>
            <a:pPr algn="ctr">
              <a:lnSpc>
                <a:spcPts val="5460"/>
              </a:lnSpc>
            </a:pPr>
            <a:r>
              <a:rPr lang="en-US" sz="4748" b="true">
                <a:solidFill>
                  <a:srgbClr val="000000"/>
                </a:solidFill>
                <a:latin typeface="Poppins Bold"/>
                <a:ea typeface="Poppins Bold"/>
                <a:cs typeface="Poppins Bold"/>
                <a:sym typeface="Poppins Bold"/>
              </a:rPr>
              <a:t>Konsep Pembinaan</a:t>
            </a:r>
          </a:p>
          <a:p>
            <a:pPr algn="ctr">
              <a:lnSpc>
                <a:spcPts val="5460"/>
              </a:lnSpc>
            </a:pPr>
            <a:r>
              <a:rPr lang="en-US" b="true" sz="4748">
                <a:solidFill>
                  <a:srgbClr val="000000"/>
                </a:solidFill>
                <a:latin typeface="Poppins Bold"/>
                <a:ea typeface="Poppins Bold"/>
                <a:cs typeface="Poppins Bold"/>
                <a:sym typeface="Poppins Bold"/>
              </a:rPr>
              <a:t>Merit Matrix Match</a:t>
            </a:r>
          </a:p>
        </p:txBody>
      </p:sp>
      <p:sp>
        <p:nvSpPr>
          <p:cNvPr name="TextBox 17" id="17"/>
          <p:cNvSpPr txBox="true"/>
          <p:nvPr/>
        </p:nvSpPr>
        <p:spPr>
          <a:xfrm rot="0">
            <a:off x="790984" y="4685684"/>
            <a:ext cx="6497013" cy="636800"/>
          </a:xfrm>
          <a:prstGeom prst="rect">
            <a:avLst/>
          </a:prstGeom>
        </p:spPr>
        <p:txBody>
          <a:bodyPr anchor="t" rtlCol="false" tIns="0" lIns="0" bIns="0" rIns="0">
            <a:spAutoFit/>
          </a:bodyPr>
          <a:lstStyle/>
          <a:p>
            <a:pPr algn="r">
              <a:lnSpc>
                <a:spcPts val="4717"/>
              </a:lnSpc>
            </a:pPr>
            <a:r>
              <a:rPr lang="en-US" b="true" sz="4102">
                <a:solidFill>
                  <a:srgbClr val="000000"/>
                </a:solidFill>
                <a:latin typeface="Poppins Bold"/>
                <a:ea typeface="Poppins Bold"/>
                <a:cs typeface="Poppins Bold"/>
                <a:sym typeface="Poppins Bold"/>
              </a:rPr>
              <a:t>Markah Merit Pelajar</a:t>
            </a:r>
          </a:p>
        </p:txBody>
      </p:sp>
      <p:sp>
        <p:nvSpPr>
          <p:cNvPr name="TextBox 18" id="18"/>
          <p:cNvSpPr txBox="true"/>
          <p:nvPr/>
        </p:nvSpPr>
        <p:spPr>
          <a:xfrm rot="0">
            <a:off x="1470948" y="5336471"/>
            <a:ext cx="5817050" cy="1764521"/>
          </a:xfrm>
          <a:prstGeom prst="rect">
            <a:avLst/>
          </a:prstGeom>
        </p:spPr>
        <p:txBody>
          <a:bodyPr anchor="t" rtlCol="false" tIns="0" lIns="0" bIns="0" rIns="0">
            <a:spAutoFit/>
          </a:bodyPr>
          <a:lstStyle/>
          <a:p>
            <a:pPr algn="ctr">
              <a:lnSpc>
                <a:spcPts val="3504"/>
              </a:lnSpc>
            </a:pPr>
            <a:r>
              <a:rPr lang="en-US" sz="2695">
                <a:solidFill>
                  <a:srgbClr val="000000"/>
                </a:solidFill>
                <a:latin typeface="Poppins"/>
                <a:ea typeface="Poppins"/>
                <a:cs typeface="Poppins"/>
                <a:sym typeface="Poppins"/>
              </a:rPr>
              <a:t>Berdasarkan keputusan PSPM 1 dengan pengiraan 90% PNGK dan 10% markah kokurikulum (anggaran)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6926900" y="4045436"/>
            <a:ext cx="4779053" cy="3301529"/>
          </a:xfrm>
          <a:custGeom>
            <a:avLst/>
            <a:gdLst/>
            <a:ahLst/>
            <a:cxnLst/>
            <a:rect r="r" b="b" t="t" l="l"/>
            <a:pathLst>
              <a:path h="3301529" w="4779053">
                <a:moveTo>
                  <a:pt x="0" y="0"/>
                </a:moveTo>
                <a:lnTo>
                  <a:pt x="4779053" y="0"/>
                </a:lnTo>
                <a:lnTo>
                  <a:pt x="4779053" y="3301529"/>
                </a:lnTo>
                <a:lnTo>
                  <a:pt x="0" y="3301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899480" y="4189895"/>
            <a:ext cx="1569069" cy="1506306"/>
          </a:xfrm>
          <a:custGeom>
            <a:avLst/>
            <a:gdLst/>
            <a:ahLst/>
            <a:cxnLst/>
            <a:rect r="r" b="b" t="t" l="l"/>
            <a:pathLst>
              <a:path h="1506306" w="1569069">
                <a:moveTo>
                  <a:pt x="0" y="0"/>
                </a:moveTo>
                <a:lnTo>
                  <a:pt x="1569069" y="0"/>
                </a:lnTo>
                <a:lnTo>
                  <a:pt x="1569069" y="1506306"/>
                </a:lnTo>
                <a:lnTo>
                  <a:pt x="0" y="1506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679966" y="2720958"/>
            <a:ext cx="5817050" cy="636800"/>
          </a:xfrm>
          <a:prstGeom prst="rect">
            <a:avLst/>
          </a:prstGeom>
        </p:spPr>
        <p:txBody>
          <a:bodyPr anchor="t" rtlCol="false" tIns="0" lIns="0" bIns="0" rIns="0">
            <a:spAutoFit/>
          </a:bodyPr>
          <a:lstStyle/>
          <a:p>
            <a:pPr algn="l">
              <a:lnSpc>
                <a:spcPts val="4717"/>
              </a:lnSpc>
            </a:pPr>
            <a:r>
              <a:rPr lang="en-US" sz="4102" b="true">
                <a:solidFill>
                  <a:srgbClr val="000000"/>
                </a:solidFill>
                <a:latin typeface="Poppins Bold"/>
                <a:ea typeface="Poppins Bold"/>
                <a:cs typeface="Poppins Bold"/>
                <a:sym typeface="Poppins Bold"/>
              </a:rPr>
              <a:t>Purata merit alumni</a:t>
            </a:r>
          </a:p>
        </p:txBody>
      </p:sp>
      <p:sp>
        <p:nvSpPr>
          <p:cNvPr name="TextBox 13" id="13"/>
          <p:cNvSpPr txBox="true"/>
          <p:nvPr/>
        </p:nvSpPr>
        <p:spPr>
          <a:xfrm rot="0">
            <a:off x="11679966" y="6955751"/>
            <a:ext cx="4971621" cy="636800"/>
          </a:xfrm>
          <a:prstGeom prst="rect">
            <a:avLst/>
          </a:prstGeom>
        </p:spPr>
        <p:txBody>
          <a:bodyPr anchor="t" rtlCol="false" tIns="0" lIns="0" bIns="0" rIns="0">
            <a:spAutoFit/>
          </a:bodyPr>
          <a:lstStyle/>
          <a:p>
            <a:pPr algn="l">
              <a:lnSpc>
                <a:spcPts val="4717"/>
              </a:lnSpc>
            </a:pPr>
            <a:r>
              <a:rPr lang="en-US" sz="4102" b="true">
                <a:solidFill>
                  <a:srgbClr val="000000"/>
                </a:solidFill>
                <a:latin typeface="Poppins Bold"/>
                <a:ea typeface="Poppins Bold"/>
                <a:cs typeface="Poppins Bold"/>
                <a:sym typeface="Poppins Bold"/>
              </a:rPr>
              <a:t>Purata merit UPU</a:t>
            </a:r>
          </a:p>
        </p:txBody>
      </p:sp>
      <p:sp>
        <p:nvSpPr>
          <p:cNvPr name="TextBox 14" id="14"/>
          <p:cNvSpPr txBox="true"/>
          <p:nvPr/>
        </p:nvSpPr>
        <p:spPr>
          <a:xfrm rot="0">
            <a:off x="11480279" y="3491000"/>
            <a:ext cx="5817050" cy="1329119"/>
          </a:xfrm>
          <a:prstGeom prst="rect">
            <a:avLst/>
          </a:prstGeom>
        </p:spPr>
        <p:txBody>
          <a:bodyPr anchor="t" rtlCol="false" tIns="0" lIns="0" bIns="0" rIns="0">
            <a:spAutoFit/>
          </a:bodyPr>
          <a:lstStyle/>
          <a:p>
            <a:pPr algn="ctr">
              <a:lnSpc>
                <a:spcPts val="3504"/>
              </a:lnSpc>
            </a:pPr>
            <a:r>
              <a:rPr lang="en-US" sz="2695">
                <a:solidFill>
                  <a:srgbClr val="000000"/>
                </a:solidFill>
                <a:latin typeface="Poppins"/>
                <a:ea typeface="Poppins"/>
                <a:cs typeface="Poppins"/>
                <a:sym typeface="Poppins"/>
              </a:rPr>
              <a:t>Purata pelajar lepasan KMSw yang pernah mendapat tawaran program tersebut.</a:t>
            </a:r>
          </a:p>
        </p:txBody>
      </p:sp>
      <p:sp>
        <p:nvSpPr>
          <p:cNvPr name="TextBox 15" id="15"/>
          <p:cNvSpPr txBox="true"/>
          <p:nvPr/>
        </p:nvSpPr>
        <p:spPr>
          <a:xfrm rot="0">
            <a:off x="11451752" y="7685316"/>
            <a:ext cx="5874103" cy="1329119"/>
          </a:xfrm>
          <a:prstGeom prst="rect">
            <a:avLst/>
          </a:prstGeom>
        </p:spPr>
        <p:txBody>
          <a:bodyPr anchor="t" rtlCol="false" tIns="0" lIns="0" bIns="0" rIns="0">
            <a:spAutoFit/>
          </a:bodyPr>
          <a:lstStyle/>
          <a:p>
            <a:pPr algn="ctr">
              <a:lnSpc>
                <a:spcPts val="3504"/>
              </a:lnSpc>
            </a:pPr>
            <a:r>
              <a:rPr lang="en-US" sz="2695">
                <a:solidFill>
                  <a:srgbClr val="000000"/>
                </a:solidFill>
                <a:latin typeface="Poppins"/>
                <a:ea typeface="Poppins"/>
                <a:cs typeface="Poppins"/>
                <a:sym typeface="Poppins"/>
              </a:rPr>
              <a:t>Data daripada e-Panduan UPU berdasarkan IPTA yang menawarkan program tersebut.</a:t>
            </a:r>
          </a:p>
        </p:txBody>
      </p:sp>
      <p:sp>
        <p:nvSpPr>
          <p:cNvPr name="TextBox 16" id="16"/>
          <p:cNvSpPr txBox="true"/>
          <p:nvPr/>
        </p:nvSpPr>
        <p:spPr>
          <a:xfrm rot="0">
            <a:off x="4443727" y="1000125"/>
            <a:ext cx="9400545" cy="1425689"/>
          </a:xfrm>
          <a:prstGeom prst="rect">
            <a:avLst/>
          </a:prstGeom>
        </p:spPr>
        <p:txBody>
          <a:bodyPr anchor="t" rtlCol="false" tIns="0" lIns="0" bIns="0" rIns="0">
            <a:spAutoFit/>
          </a:bodyPr>
          <a:lstStyle/>
          <a:p>
            <a:pPr algn="ctr">
              <a:lnSpc>
                <a:spcPts val="5460"/>
              </a:lnSpc>
            </a:pPr>
            <a:r>
              <a:rPr lang="en-US" sz="4748" b="true">
                <a:solidFill>
                  <a:srgbClr val="000000"/>
                </a:solidFill>
                <a:latin typeface="Poppins Bold"/>
                <a:ea typeface="Poppins Bold"/>
                <a:cs typeface="Poppins Bold"/>
                <a:sym typeface="Poppins Bold"/>
              </a:rPr>
              <a:t>Konsep Pembinaan</a:t>
            </a:r>
          </a:p>
          <a:p>
            <a:pPr algn="ctr">
              <a:lnSpc>
                <a:spcPts val="5460"/>
              </a:lnSpc>
            </a:pPr>
            <a:r>
              <a:rPr lang="en-US" b="true" sz="4748">
                <a:solidFill>
                  <a:srgbClr val="000000"/>
                </a:solidFill>
                <a:latin typeface="Poppins Bold"/>
                <a:ea typeface="Poppins Bold"/>
                <a:cs typeface="Poppins Bold"/>
                <a:sym typeface="Poppins Bold"/>
              </a:rPr>
              <a:t>Merit Matrix Match</a:t>
            </a:r>
          </a:p>
        </p:txBody>
      </p:sp>
      <p:sp>
        <p:nvSpPr>
          <p:cNvPr name="TextBox 17" id="17"/>
          <p:cNvSpPr txBox="true"/>
          <p:nvPr/>
        </p:nvSpPr>
        <p:spPr>
          <a:xfrm rot="0">
            <a:off x="790984" y="4685684"/>
            <a:ext cx="6497013" cy="636800"/>
          </a:xfrm>
          <a:prstGeom prst="rect">
            <a:avLst/>
          </a:prstGeom>
        </p:spPr>
        <p:txBody>
          <a:bodyPr anchor="t" rtlCol="false" tIns="0" lIns="0" bIns="0" rIns="0">
            <a:spAutoFit/>
          </a:bodyPr>
          <a:lstStyle/>
          <a:p>
            <a:pPr algn="r">
              <a:lnSpc>
                <a:spcPts val="4717"/>
              </a:lnSpc>
            </a:pPr>
            <a:r>
              <a:rPr lang="en-US" b="true" sz="4102">
                <a:solidFill>
                  <a:srgbClr val="000000"/>
                </a:solidFill>
                <a:latin typeface="Poppins Bold"/>
                <a:ea typeface="Poppins Bold"/>
                <a:cs typeface="Poppins Bold"/>
                <a:sym typeface="Poppins Bold"/>
              </a:rPr>
              <a:t>Markah Merit Pelajar</a:t>
            </a:r>
          </a:p>
        </p:txBody>
      </p:sp>
      <p:sp>
        <p:nvSpPr>
          <p:cNvPr name="TextBox 18" id="18"/>
          <p:cNvSpPr txBox="true"/>
          <p:nvPr/>
        </p:nvSpPr>
        <p:spPr>
          <a:xfrm rot="0">
            <a:off x="1470948" y="5336471"/>
            <a:ext cx="5817050" cy="1764521"/>
          </a:xfrm>
          <a:prstGeom prst="rect">
            <a:avLst/>
          </a:prstGeom>
        </p:spPr>
        <p:txBody>
          <a:bodyPr anchor="t" rtlCol="false" tIns="0" lIns="0" bIns="0" rIns="0">
            <a:spAutoFit/>
          </a:bodyPr>
          <a:lstStyle/>
          <a:p>
            <a:pPr algn="ctr">
              <a:lnSpc>
                <a:spcPts val="3504"/>
              </a:lnSpc>
            </a:pPr>
            <a:r>
              <a:rPr lang="en-US" sz="2695">
                <a:solidFill>
                  <a:srgbClr val="000000"/>
                </a:solidFill>
                <a:latin typeface="Poppins"/>
                <a:ea typeface="Poppins"/>
                <a:cs typeface="Poppins"/>
                <a:sym typeface="Poppins"/>
              </a:rPr>
              <a:t>Berdasarkan keputusan PSPM 1 dengan pengiraan 90% PNGK dan 10% markah kokurikulum (anggaran)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59267" y="6423768"/>
            <a:ext cx="941668" cy="818074"/>
          </a:xfrm>
          <a:custGeom>
            <a:avLst/>
            <a:gdLst/>
            <a:ahLst/>
            <a:cxnLst/>
            <a:rect r="r" b="b" t="t" l="l"/>
            <a:pathLst>
              <a:path h="818074" w="941668">
                <a:moveTo>
                  <a:pt x="0" y="0"/>
                </a:moveTo>
                <a:lnTo>
                  <a:pt x="941668" y="0"/>
                </a:lnTo>
                <a:lnTo>
                  <a:pt x="941668" y="818074"/>
                </a:lnTo>
                <a:lnTo>
                  <a:pt x="0" y="818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20732" y="6476995"/>
            <a:ext cx="818738" cy="711620"/>
          </a:xfrm>
          <a:custGeom>
            <a:avLst/>
            <a:gdLst/>
            <a:ahLst/>
            <a:cxnLst/>
            <a:rect r="r" b="b" t="t" l="l"/>
            <a:pathLst>
              <a:path h="711620" w="818738">
                <a:moveTo>
                  <a:pt x="0" y="0"/>
                </a:moveTo>
                <a:lnTo>
                  <a:pt x="818738" y="0"/>
                </a:lnTo>
                <a:lnTo>
                  <a:pt x="818738" y="711620"/>
                </a:lnTo>
                <a:lnTo>
                  <a:pt x="0" y="711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90357" y="6423768"/>
            <a:ext cx="941668" cy="818074"/>
          </a:xfrm>
          <a:custGeom>
            <a:avLst/>
            <a:gdLst/>
            <a:ahLst/>
            <a:cxnLst/>
            <a:rect r="r" b="b" t="t" l="l"/>
            <a:pathLst>
              <a:path h="818074" w="941668">
                <a:moveTo>
                  <a:pt x="0" y="0"/>
                </a:moveTo>
                <a:lnTo>
                  <a:pt x="941668" y="0"/>
                </a:lnTo>
                <a:lnTo>
                  <a:pt x="941668" y="818074"/>
                </a:lnTo>
                <a:lnTo>
                  <a:pt x="0" y="818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851822" y="6476995"/>
            <a:ext cx="818738" cy="711620"/>
          </a:xfrm>
          <a:custGeom>
            <a:avLst/>
            <a:gdLst/>
            <a:ahLst/>
            <a:cxnLst/>
            <a:rect r="r" b="b" t="t" l="l"/>
            <a:pathLst>
              <a:path h="711620" w="818738">
                <a:moveTo>
                  <a:pt x="0" y="0"/>
                </a:moveTo>
                <a:lnTo>
                  <a:pt x="818738" y="0"/>
                </a:lnTo>
                <a:lnTo>
                  <a:pt x="818738" y="711620"/>
                </a:lnTo>
                <a:lnTo>
                  <a:pt x="0" y="711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421447" y="6423768"/>
            <a:ext cx="941668" cy="818074"/>
          </a:xfrm>
          <a:custGeom>
            <a:avLst/>
            <a:gdLst/>
            <a:ahLst/>
            <a:cxnLst/>
            <a:rect r="r" b="b" t="t" l="l"/>
            <a:pathLst>
              <a:path h="818074" w="941668">
                <a:moveTo>
                  <a:pt x="0" y="0"/>
                </a:moveTo>
                <a:lnTo>
                  <a:pt x="941669" y="0"/>
                </a:lnTo>
                <a:lnTo>
                  <a:pt x="941669" y="818074"/>
                </a:lnTo>
                <a:lnTo>
                  <a:pt x="0" y="818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481104" y="6476995"/>
            <a:ext cx="818738" cy="711620"/>
          </a:xfrm>
          <a:custGeom>
            <a:avLst/>
            <a:gdLst/>
            <a:ahLst/>
            <a:cxnLst/>
            <a:rect r="r" b="b" t="t" l="l"/>
            <a:pathLst>
              <a:path h="711620" w="818738">
                <a:moveTo>
                  <a:pt x="0" y="0"/>
                </a:moveTo>
                <a:lnTo>
                  <a:pt x="818738" y="0"/>
                </a:lnTo>
                <a:lnTo>
                  <a:pt x="818738" y="711620"/>
                </a:lnTo>
                <a:lnTo>
                  <a:pt x="0" y="711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052538" y="6423768"/>
            <a:ext cx="941668" cy="818074"/>
          </a:xfrm>
          <a:custGeom>
            <a:avLst/>
            <a:gdLst/>
            <a:ahLst/>
            <a:cxnLst/>
            <a:rect r="r" b="b" t="t" l="l"/>
            <a:pathLst>
              <a:path h="818074" w="941668">
                <a:moveTo>
                  <a:pt x="0" y="0"/>
                </a:moveTo>
                <a:lnTo>
                  <a:pt x="941668" y="0"/>
                </a:lnTo>
                <a:lnTo>
                  <a:pt x="941668" y="818074"/>
                </a:lnTo>
                <a:lnTo>
                  <a:pt x="0" y="818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114003" y="6476995"/>
            <a:ext cx="818738" cy="711620"/>
          </a:xfrm>
          <a:custGeom>
            <a:avLst/>
            <a:gdLst/>
            <a:ahLst/>
            <a:cxnLst/>
            <a:rect r="r" b="b" t="t" l="l"/>
            <a:pathLst>
              <a:path h="711620" w="818738">
                <a:moveTo>
                  <a:pt x="0" y="0"/>
                </a:moveTo>
                <a:lnTo>
                  <a:pt x="818738" y="0"/>
                </a:lnTo>
                <a:lnTo>
                  <a:pt x="818738" y="711620"/>
                </a:lnTo>
                <a:lnTo>
                  <a:pt x="0" y="711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021354" y="9893479"/>
            <a:ext cx="16583520" cy="1074361"/>
            <a:chOff x="0" y="0"/>
            <a:chExt cx="5405821" cy="350215"/>
          </a:xfrm>
        </p:grpSpPr>
        <p:sp>
          <p:nvSpPr>
            <p:cNvPr name="Freeform 11" id="11"/>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12" id="12"/>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880973" y="9893479"/>
            <a:ext cx="13266646" cy="1074361"/>
            <a:chOff x="0" y="0"/>
            <a:chExt cx="4324602" cy="350215"/>
          </a:xfrm>
        </p:grpSpPr>
        <p:sp>
          <p:nvSpPr>
            <p:cNvPr name="Freeform 14" id="14"/>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15" id="15"/>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1374089" y="6538026"/>
            <a:ext cx="512024" cy="538973"/>
          </a:xfrm>
          <a:custGeom>
            <a:avLst/>
            <a:gdLst/>
            <a:ahLst/>
            <a:cxnLst/>
            <a:rect r="r" b="b" t="t" l="l"/>
            <a:pathLst>
              <a:path h="538973" w="512024">
                <a:moveTo>
                  <a:pt x="0" y="0"/>
                </a:moveTo>
                <a:lnTo>
                  <a:pt x="512024" y="0"/>
                </a:lnTo>
                <a:lnTo>
                  <a:pt x="512024" y="538973"/>
                </a:lnTo>
                <a:lnTo>
                  <a:pt x="0" y="5389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3030729" y="6577051"/>
            <a:ext cx="460924" cy="460924"/>
          </a:xfrm>
          <a:custGeom>
            <a:avLst/>
            <a:gdLst/>
            <a:ahLst/>
            <a:cxnLst/>
            <a:rect r="r" b="b" t="t" l="l"/>
            <a:pathLst>
              <a:path h="460924" w="460924">
                <a:moveTo>
                  <a:pt x="0" y="0"/>
                </a:moveTo>
                <a:lnTo>
                  <a:pt x="460924" y="0"/>
                </a:lnTo>
                <a:lnTo>
                  <a:pt x="460924" y="460924"/>
                </a:lnTo>
                <a:lnTo>
                  <a:pt x="0" y="4609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4659295" y="6609430"/>
            <a:ext cx="462354" cy="446750"/>
          </a:xfrm>
          <a:custGeom>
            <a:avLst/>
            <a:gdLst/>
            <a:ahLst/>
            <a:cxnLst/>
            <a:rect r="r" b="b" t="t" l="l"/>
            <a:pathLst>
              <a:path h="446750" w="462354">
                <a:moveTo>
                  <a:pt x="0" y="0"/>
                </a:moveTo>
                <a:lnTo>
                  <a:pt x="462355" y="0"/>
                </a:lnTo>
                <a:lnTo>
                  <a:pt x="462355" y="446750"/>
                </a:lnTo>
                <a:lnTo>
                  <a:pt x="0" y="4467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16284697" y="6611815"/>
            <a:ext cx="473702" cy="391396"/>
          </a:xfrm>
          <a:custGeom>
            <a:avLst/>
            <a:gdLst/>
            <a:ahLst/>
            <a:cxnLst/>
            <a:rect r="r" b="b" t="t" l="l"/>
            <a:pathLst>
              <a:path h="391396" w="473702">
                <a:moveTo>
                  <a:pt x="0" y="0"/>
                </a:moveTo>
                <a:lnTo>
                  <a:pt x="473702" y="0"/>
                </a:lnTo>
                <a:lnTo>
                  <a:pt x="473702" y="391396"/>
                </a:lnTo>
                <a:lnTo>
                  <a:pt x="0" y="3913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2" id="22"/>
          <p:cNvSpPr txBox="true"/>
          <p:nvPr/>
        </p:nvSpPr>
        <p:spPr>
          <a:xfrm rot="0">
            <a:off x="4782998" y="1009650"/>
            <a:ext cx="9390375" cy="1343025"/>
          </a:xfrm>
          <a:prstGeom prst="rect">
            <a:avLst/>
          </a:prstGeom>
        </p:spPr>
        <p:txBody>
          <a:bodyPr anchor="t" rtlCol="false" tIns="0" lIns="0" bIns="0" rIns="0">
            <a:spAutoFit/>
          </a:bodyPr>
          <a:lstStyle/>
          <a:p>
            <a:pPr algn="ctr">
              <a:lnSpc>
                <a:spcPts val="5174"/>
              </a:lnSpc>
            </a:pPr>
            <a:r>
              <a:rPr lang="en-US" sz="4499" b="true">
                <a:solidFill>
                  <a:srgbClr val="000000"/>
                </a:solidFill>
                <a:latin typeface="Poppins Bold"/>
                <a:ea typeface="Poppins Bold"/>
                <a:cs typeface="Poppins Bold"/>
                <a:sym typeface="Poppins Bold"/>
              </a:rPr>
              <a:t>Langkah-langkah Pembinaan</a:t>
            </a:r>
          </a:p>
          <a:p>
            <a:pPr algn="ctr">
              <a:lnSpc>
                <a:spcPts val="5174"/>
              </a:lnSpc>
            </a:pPr>
            <a:r>
              <a:rPr lang="en-US" b="true" sz="4499">
                <a:solidFill>
                  <a:srgbClr val="000000"/>
                </a:solidFill>
                <a:latin typeface="Poppins Bold"/>
                <a:ea typeface="Poppins Bold"/>
                <a:cs typeface="Poppins Bold"/>
                <a:sym typeface="Poppins Bold"/>
              </a:rPr>
              <a:t>Merit Matrix Match</a:t>
            </a:r>
          </a:p>
        </p:txBody>
      </p:sp>
      <p:sp>
        <p:nvSpPr>
          <p:cNvPr name="TextBox 23" id="23"/>
          <p:cNvSpPr txBox="true"/>
          <p:nvPr/>
        </p:nvSpPr>
        <p:spPr>
          <a:xfrm rot="0">
            <a:off x="10907958" y="7450917"/>
            <a:ext cx="1444286" cy="148150"/>
          </a:xfrm>
          <a:prstGeom prst="rect">
            <a:avLst/>
          </a:prstGeom>
        </p:spPr>
        <p:txBody>
          <a:bodyPr anchor="t" rtlCol="false" tIns="0" lIns="0" bIns="0" rIns="0">
            <a:spAutoFit/>
          </a:bodyPr>
          <a:lstStyle/>
          <a:p>
            <a:pPr algn="l">
              <a:lnSpc>
                <a:spcPts val="1127"/>
              </a:lnSpc>
            </a:pPr>
            <a:r>
              <a:rPr lang="en-US" sz="980" b="true">
                <a:solidFill>
                  <a:srgbClr val="000000"/>
                </a:solidFill>
                <a:latin typeface="Poppins Bold"/>
                <a:ea typeface="Poppins Bold"/>
                <a:cs typeface="Poppins Bold"/>
                <a:sym typeface="Poppins Bold"/>
              </a:rPr>
              <a:t>1.  Wujudkan </a:t>
            </a:r>
            <a:r>
              <a:rPr lang="en-US" b="true" sz="980" i="true">
                <a:solidFill>
                  <a:srgbClr val="000000"/>
                </a:solidFill>
                <a:latin typeface="Poppins Bold Italics"/>
                <a:ea typeface="Poppins Bold Italics"/>
                <a:cs typeface="Poppins Bold Italics"/>
                <a:sym typeface="Poppins Bold Italics"/>
              </a:rPr>
              <a:t>Dataset</a:t>
            </a:r>
          </a:p>
        </p:txBody>
      </p:sp>
      <p:sp>
        <p:nvSpPr>
          <p:cNvPr name="TextBox 24" id="24"/>
          <p:cNvSpPr txBox="true"/>
          <p:nvPr/>
        </p:nvSpPr>
        <p:spPr>
          <a:xfrm rot="0">
            <a:off x="12603122" y="7309031"/>
            <a:ext cx="1316139" cy="432000"/>
          </a:xfrm>
          <a:prstGeom prst="rect">
            <a:avLst/>
          </a:prstGeom>
        </p:spPr>
        <p:txBody>
          <a:bodyPr anchor="t" rtlCol="false" tIns="0" lIns="0" bIns="0" rIns="0">
            <a:spAutoFit/>
          </a:bodyPr>
          <a:lstStyle/>
          <a:p>
            <a:pPr algn="ctr">
              <a:lnSpc>
                <a:spcPts val="1127"/>
              </a:lnSpc>
            </a:pPr>
            <a:r>
              <a:rPr lang="en-US" b="true" sz="980">
                <a:solidFill>
                  <a:srgbClr val="000000"/>
                </a:solidFill>
                <a:latin typeface="Poppins Bold"/>
                <a:ea typeface="Poppins Bold"/>
                <a:cs typeface="Poppins Bold"/>
                <a:sym typeface="Poppins Bold"/>
              </a:rPr>
              <a:t>2. ‘Data cleaning’ dan penandaan (‘tagging’)</a:t>
            </a:r>
          </a:p>
        </p:txBody>
      </p:sp>
      <p:sp>
        <p:nvSpPr>
          <p:cNvPr name="TextBox 25" id="25"/>
          <p:cNvSpPr txBox="true"/>
          <p:nvPr/>
        </p:nvSpPr>
        <p:spPr>
          <a:xfrm rot="0">
            <a:off x="14154419" y="7450956"/>
            <a:ext cx="1472107" cy="148150"/>
          </a:xfrm>
          <a:prstGeom prst="rect">
            <a:avLst/>
          </a:prstGeom>
        </p:spPr>
        <p:txBody>
          <a:bodyPr anchor="t" rtlCol="false" tIns="0" lIns="0" bIns="0" rIns="0">
            <a:spAutoFit/>
          </a:bodyPr>
          <a:lstStyle/>
          <a:p>
            <a:pPr algn="ctr">
              <a:lnSpc>
                <a:spcPts val="1127"/>
              </a:lnSpc>
            </a:pPr>
            <a:r>
              <a:rPr lang="en-US" b="true" sz="980">
                <a:solidFill>
                  <a:srgbClr val="000000"/>
                </a:solidFill>
                <a:latin typeface="Poppins Bold"/>
                <a:ea typeface="Poppins Bold"/>
                <a:cs typeface="Poppins Bold"/>
                <a:sym typeface="Poppins Bold"/>
              </a:rPr>
              <a:t>3. Ekstrak data UPU.</a:t>
            </a:r>
          </a:p>
        </p:txBody>
      </p:sp>
      <p:sp>
        <p:nvSpPr>
          <p:cNvPr name="TextBox 26" id="26"/>
          <p:cNvSpPr txBox="true"/>
          <p:nvPr/>
        </p:nvSpPr>
        <p:spPr>
          <a:xfrm rot="0">
            <a:off x="15785495" y="7439790"/>
            <a:ext cx="1472107" cy="290075"/>
          </a:xfrm>
          <a:prstGeom prst="rect">
            <a:avLst/>
          </a:prstGeom>
        </p:spPr>
        <p:txBody>
          <a:bodyPr anchor="t" rtlCol="false" tIns="0" lIns="0" bIns="0" rIns="0">
            <a:spAutoFit/>
          </a:bodyPr>
          <a:lstStyle/>
          <a:p>
            <a:pPr algn="ctr">
              <a:lnSpc>
                <a:spcPts val="1127"/>
              </a:lnSpc>
            </a:pPr>
            <a:r>
              <a:rPr lang="en-US" b="true" sz="980">
                <a:solidFill>
                  <a:srgbClr val="000000"/>
                </a:solidFill>
                <a:latin typeface="Poppins Bold"/>
                <a:ea typeface="Poppins Bold"/>
                <a:cs typeface="Poppins Bold"/>
                <a:sym typeface="Poppins Bold"/>
              </a:rPr>
              <a:t>4. Integrasi data dalam Looker Studio</a:t>
            </a:r>
          </a:p>
        </p:txBody>
      </p:sp>
      <p:sp>
        <p:nvSpPr>
          <p:cNvPr name="TextBox 27" id="27"/>
          <p:cNvSpPr txBox="true"/>
          <p:nvPr/>
        </p:nvSpPr>
        <p:spPr>
          <a:xfrm rot="0">
            <a:off x="10894047" y="7789170"/>
            <a:ext cx="1472107" cy="936334"/>
          </a:xfrm>
          <a:prstGeom prst="rect">
            <a:avLst/>
          </a:prstGeom>
        </p:spPr>
        <p:txBody>
          <a:bodyPr anchor="t" rtlCol="false" tIns="0" lIns="0" bIns="0" rIns="0">
            <a:spAutoFit/>
          </a:bodyPr>
          <a:lstStyle/>
          <a:p>
            <a:pPr algn="l" marL="152382" indent="-76191" lvl="1">
              <a:lnSpc>
                <a:spcPts val="917"/>
              </a:lnSpc>
              <a:buFont typeface="Arial"/>
              <a:buChar char="•"/>
            </a:pPr>
            <a:r>
              <a:rPr lang="en-US" sz="705">
                <a:solidFill>
                  <a:srgbClr val="000000"/>
                </a:solidFill>
                <a:latin typeface="Poppins"/>
                <a:ea typeface="Poppins"/>
                <a:cs typeface="Poppins"/>
                <a:sym typeface="Poppins"/>
              </a:rPr>
              <a:t>Data keputusan akademik dan kokurikulum bagi tahun 2021, 2022 dan 2023.</a:t>
            </a:r>
          </a:p>
          <a:p>
            <a:pPr algn="l" marL="152382" indent="-76191" lvl="1">
              <a:lnSpc>
                <a:spcPts val="917"/>
              </a:lnSpc>
              <a:buFont typeface="Arial"/>
              <a:buChar char="•"/>
            </a:pPr>
            <a:r>
              <a:rPr lang="en-US" sz="705">
                <a:solidFill>
                  <a:srgbClr val="000000"/>
                </a:solidFill>
                <a:latin typeface="Poppins"/>
                <a:ea typeface="Poppins"/>
                <a:cs typeface="Poppins"/>
                <a:sym typeface="Poppins"/>
              </a:rPr>
              <a:t>Data analisis tawaran kemasukan UPU tahun 2021, 2022, 2023</a:t>
            </a:r>
          </a:p>
          <a:p>
            <a:pPr algn="l" marL="152382" indent="-76191" lvl="1">
              <a:lnSpc>
                <a:spcPts val="917"/>
              </a:lnSpc>
              <a:buFont typeface="Arial"/>
              <a:buChar char="•"/>
            </a:pPr>
            <a:r>
              <a:rPr lang="en-US" sz="705">
                <a:solidFill>
                  <a:srgbClr val="000000"/>
                </a:solidFill>
                <a:latin typeface="Poppins"/>
                <a:ea typeface="Poppins"/>
                <a:cs typeface="Poppins"/>
                <a:sym typeface="Poppins"/>
              </a:rPr>
              <a:t>Data purata merit UPU bagi program pengajian.</a:t>
            </a:r>
          </a:p>
        </p:txBody>
      </p:sp>
      <p:sp>
        <p:nvSpPr>
          <p:cNvPr name="TextBox 28" id="28"/>
          <p:cNvSpPr txBox="true"/>
          <p:nvPr/>
        </p:nvSpPr>
        <p:spPr>
          <a:xfrm rot="0">
            <a:off x="12525138" y="7753469"/>
            <a:ext cx="1472417" cy="1167896"/>
          </a:xfrm>
          <a:prstGeom prst="rect">
            <a:avLst/>
          </a:prstGeom>
        </p:spPr>
        <p:txBody>
          <a:bodyPr anchor="t" rtlCol="false" tIns="0" lIns="0" bIns="0" rIns="0">
            <a:spAutoFit/>
          </a:bodyPr>
          <a:lstStyle/>
          <a:p>
            <a:pPr algn="l" marL="152382" indent="-76191" lvl="1">
              <a:lnSpc>
                <a:spcPts val="917"/>
              </a:lnSpc>
              <a:buFont typeface="Arial"/>
              <a:buChar char="•"/>
            </a:pPr>
            <a:r>
              <a:rPr lang="en-US" sz="705">
                <a:solidFill>
                  <a:srgbClr val="000000"/>
                </a:solidFill>
                <a:latin typeface="Poppins"/>
                <a:ea typeface="Poppins"/>
                <a:cs typeface="Poppins"/>
                <a:sym typeface="Poppins"/>
              </a:rPr>
              <a:t>Nama program yang diisi oleh alumni adalah selaras dengan senarai program pengajian dalam e-Panduan UPU. Ejaan nama program disemak dan dibetulkan.</a:t>
            </a:r>
          </a:p>
          <a:p>
            <a:pPr algn="l" marL="152382" indent="-76191" lvl="1">
              <a:lnSpc>
                <a:spcPts val="917"/>
              </a:lnSpc>
              <a:buFont typeface="Arial"/>
              <a:buChar char="•"/>
            </a:pPr>
            <a:r>
              <a:rPr lang="en-US" sz="705">
                <a:solidFill>
                  <a:srgbClr val="000000"/>
                </a:solidFill>
                <a:latin typeface="Poppins"/>
                <a:ea typeface="Poppins"/>
                <a:cs typeface="Poppins"/>
                <a:sym typeface="Poppins"/>
              </a:rPr>
              <a:t>Program pengajian dikelompokkan mengikut senarai dalam e-Panduan UPU.</a:t>
            </a:r>
          </a:p>
        </p:txBody>
      </p:sp>
      <p:sp>
        <p:nvSpPr>
          <p:cNvPr name="TextBox 29" id="29"/>
          <p:cNvSpPr txBox="true"/>
          <p:nvPr/>
        </p:nvSpPr>
        <p:spPr>
          <a:xfrm rot="0">
            <a:off x="14158154" y="7789170"/>
            <a:ext cx="1472107" cy="357429"/>
          </a:xfrm>
          <a:prstGeom prst="rect">
            <a:avLst/>
          </a:prstGeom>
        </p:spPr>
        <p:txBody>
          <a:bodyPr anchor="t" rtlCol="false" tIns="0" lIns="0" bIns="0" rIns="0">
            <a:spAutoFit/>
          </a:bodyPr>
          <a:lstStyle/>
          <a:p>
            <a:pPr algn="ctr">
              <a:lnSpc>
                <a:spcPts val="917"/>
              </a:lnSpc>
            </a:pPr>
            <a:r>
              <a:rPr lang="en-US" sz="705">
                <a:solidFill>
                  <a:srgbClr val="000000"/>
                </a:solidFill>
                <a:latin typeface="Poppins"/>
                <a:ea typeface="Poppins"/>
                <a:cs typeface="Poppins"/>
                <a:sym typeface="Poppins"/>
              </a:rPr>
              <a:t>Sediakan senarai IPTA yang menawarkan bidang yang sama. </a:t>
            </a:r>
          </a:p>
        </p:txBody>
      </p:sp>
      <p:sp>
        <p:nvSpPr>
          <p:cNvPr name="TextBox 30" id="30"/>
          <p:cNvSpPr txBox="true"/>
          <p:nvPr/>
        </p:nvSpPr>
        <p:spPr>
          <a:xfrm rot="0">
            <a:off x="15785495" y="7789170"/>
            <a:ext cx="1472107" cy="241648"/>
          </a:xfrm>
          <a:prstGeom prst="rect">
            <a:avLst/>
          </a:prstGeom>
        </p:spPr>
        <p:txBody>
          <a:bodyPr anchor="t" rtlCol="false" tIns="0" lIns="0" bIns="0" rIns="0">
            <a:spAutoFit/>
          </a:bodyPr>
          <a:lstStyle/>
          <a:p>
            <a:pPr algn="ctr">
              <a:lnSpc>
                <a:spcPts val="917"/>
              </a:lnSpc>
            </a:pPr>
            <a:r>
              <a:rPr lang="en-US" sz="705">
                <a:solidFill>
                  <a:srgbClr val="000000"/>
                </a:solidFill>
                <a:latin typeface="Poppins"/>
                <a:ea typeface="Poppins"/>
                <a:cs typeface="Poppins"/>
                <a:sym typeface="Poppins"/>
              </a:rPr>
              <a:t>Susun dan masukkan data dalam Looker Studio.</a:t>
            </a:r>
          </a:p>
        </p:txBody>
      </p:sp>
      <p:sp>
        <p:nvSpPr>
          <p:cNvPr name="TextBox 31" id="31"/>
          <p:cNvSpPr txBox="true"/>
          <p:nvPr/>
        </p:nvSpPr>
        <p:spPr>
          <a:xfrm rot="0">
            <a:off x="10894047" y="8892790"/>
            <a:ext cx="7240002" cy="20764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Poppins"/>
                <a:ea typeface="Poppins"/>
                <a:cs typeface="Poppins"/>
                <a:sym typeface="Poppins"/>
              </a:rPr>
              <a:t>Dasu, T., &amp; Johnson, T. (2003). Exploratory data mining and data cleaning. John Wiley &amp; Sons.</a:t>
            </a:r>
          </a:p>
        </p:txBody>
      </p:sp>
      <p:sp>
        <p:nvSpPr>
          <p:cNvPr name="TextBox 32" id="32"/>
          <p:cNvSpPr txBox="true"/>
          <p:nvPr/>
        </p:nvSpPr>
        <p:spPr>
          <a:xfrm rot="0">
            <a:off x="10894047" y="9229725"/>
            <a:ext cx="7240002" cy="41719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Poppins"/>
                <a:ea typeface="Poppins"/>
                <a:cs typeface="Poppins"/>
                <a:sym typeface="Poppins"/>
              </a:rPr>
              <a:t>Pipino, L. L., Lee, Y. W., &amp; Wang, R. Y. (2002). Data quality assessment. Communications of the ACM, 45(4), 211-218.</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5086" y="2551770"/>
            <a:ext cx="2401526" cy="2086325"/>
          </a:xfrm>
          <a:custGeom>
            <a:avLst/>
            <a:gdLst/>
            <a:ahLst/>
            <a:cxnLst/>
            <a:rect r="r" b="b" t="t" l="l"/>
            <a:pathLst>
              <a:path h="2086325" w="2401526">
                <a:moveTo>
                  <a:pt x="0" y="0"/>
                </a:moveTo>
                <a:lnTo>
                  <a:pt x="2401526" y="0"/>
                </a:lnTo>
                <a:lnTo>
                  <a:pt x="2401526" y="2086326"/>
                </a:lnTo>
                <a:lnTo>
                  <a:pt x="0" y="2086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61840" y="2687515"/>
            <a:ext cx="2088019" cy="1814836"/>
          </a:xfrm>
          <a:custGeom>
            <a:avLst/>
            <a:gdLst/>
            <a:ahLst/>
            <a:cxnLst/>
            <a:rect r="r" b="b" t="t" l="l"/>
            <a:pathLst>
              <a:path h="1814836" w="2088019">
                <a:moveTo>
                  <a:pt x="0" y="0"/>
                </a:moveTo>
                <a:lnTo>
                  <a:pt x="2088018" y="0"/>
                </a:lnTo>
                <a:lnTo>
                  <a:pt x="2088018" y="1814836"/>
                </a:lnTo>
                <a:lnTo>
                  <a:pt x="0" y="1814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021354" y="9893479"/>
            <a:ext cx="16583520" cy="1074361"/>
            <a:chOff x="0" y="0"/>
            <a:chExt cx="5405821" cy="350215"/>
          </a:xfrm>
        </p:grpSpPr>
        <p:sp>
          <p:nvSpPr>
            <p:cNvPr name="Freeform 5" id="5"/>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6" id="6"/>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880973" y="9893479"/>
            <a:ext cx="13266646" cy="1074361"/>
            <a:chOff x="0" y="0"/>
            <a:chExt cx="4324602" cy="350215"/>
          </a:xfrm>
        </p:grpSpPr>
        <p:sp>
          <p:nvSpPr>
            <p:cNvPr name="Freeform 8" id="8"/>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9" id="9"/>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252944" y="2843162"/>
            <a:ext cx="1305810" cy="1374537"/>
          </a:xfrm>
          <a:custGeom>
            <a:avLst/>
            <a:gdLst/>
            <a:ahLst/>
            <a:cxnLst/>
            <a:rect r="r" b="b" t="t" l="l"/>
            <a:pathLst>
              <a:path h="1374537" w="1305810">
                <a:moveTo>
                  <a:pt x="0" y="0"/>
                </a:moveTo>
                <a:lnTo>
                  <a:pt x="1305810" y="0"/>
                </a:lnTo>
                <a:lnTo>
                  <a:pt x="1305810" y="1374537"/>
                </a:lnTo>
                <a:lnTo>
                  <a:pt x="0" y="13745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4782998" y="1009650"/>
            <a:ext cx="9390375" cy="1343025"/>
          </a:xfrm>
          <a:prstGeom prst="rect">
            <a:avLst/>
          </a:prstGeom>
        </p:spPr>
        <p:txBody>
          <a:bodyPr anchor="t" rtlCol="false" tIns="0" lIns="0" bIns="0" rIns="0">
            <a:spAutoFit/>
          </a:bodyPr>
          <a:lstStyle/>
          <a:p>
            <a:pPr algn="ctr">
              <a:lnSpc>
                <a:spcPts val="5174"/>
              </a:lnSpc>
            </a:pPr>
            <a:r>
              <a:rPr lang="en-US" sz="4499" b="true">
                <a:solidFill>
                  <a:srgbClr val="000000"/>
                </a:solidFill>
                <a:latin typeface="Poppins Bold"/>
                <a:ea typeface="Poppins Bold"/>
                <a:cs typeface="Poppins Bold"/>
                <a:sym typeface="Poppins Bold"/>
              </a:rPr>
              <a:t>Langkah-langkah Pembinaan</a:t>
            </a:r>
          </a:p>
          <a:p>
            <a:pPr algn="ctr">
              <a:lnSpc>
                <a:spcPts val="5174"/>
              </a:lnSpc>
            </a:pPr>
            <a:r>
              <a:rPr lang="en-US" b="true" sz="4499">
                <a:solidFill>
                  <a:srgbClr val="000000"/>
                </a:solidFill>
                <a:latin typeface="Poppins Bold"/>
                <a:ea typeface="Poppins Bold"/>
                <a:cs typeface="Poppins Bold"/>
                <a:sym typeface="Poppins Bold"/>
              </a:rPr>
              <a:t>Merit Matrix Match</a:t>
            </a:r>
          </a:p>
        </p:txBody>
      </p:sp>
      <p:sp>
        <p:nvSpPr>
          <p:cNvPr name="TextBox 14" id="14"/>
          <p:cNvSpPr txBox="true"/>
          <p:nvPr/>
        </p:nvSpPr>
        <p:spPr>
          <a:xfrm rot="0">
            <a:off x="1064176" y="5161773"/>
            <a:ext cx="3683346" cy="387350"/>
          </a:xfrm>
          <a:prstGeom prst="rect">
            <a:avLst/>
          </a:prstGeom>
        </p:spPr>
        <p:txBody>
          <a:bodyPr anchor="t" rtlCol="false" tIns="0" lIns="0" bIns="0" rIns="0">
            <a:spAutoFit/>
          </a:bodyPr>
          <a:lstStyle/>
          <a:p>
            <a:pPr algn="l">
              <a:lnSpc>
                <a:spcPts val="2874"/>
              </a:lnSpc>
            </a:pPr>
            <a:r>
              <a:rPr lang="en-US" sz="2499" b="true">
                <a:solidFill>
                  <a:srgbClr val="000000"/>
                </a:solidFill>
                <a:latin typeface="Poppins Bold"/>
                <a:ea typeface="Poppins Bold"/>
                <a:cs typeface="Poppins Bold"/>
                <a:sym typeface="Poppins Bold"/>
              </a:rPr>
              <a:t>1.  Wujudkan </a:t>
            </a:r>
            <a:r>
              <a:rPr lang="en-US" b="true" sz="2499" i="true">
                <a:solidFill>
                  <a:srgbClr val="000000"/>
                </a:solidFill>
                <a:latin typeface="Poppins Bold Italics"/>
                <a:ea typeface="Poppins Bold Italics"/>
                <a:cs typeface="Poppins Bold Italics"/>
                <a:sym typeface="Poppins Bold Italics"/>
              </a:rPr>
              <a:t>Dataset</a:t>
            </a:r>
          </a:p>
        </p:txBody>
      </p:sp>
      <p:sp>
        <p:nvSpPr>
          <p:cNvPr name="TextBox 15" id="15"/>
          <p:cNvSpPr txBox="true"/>
          <p:nvPr/>
        </p:nvSpPr>
        <p:spPr>
          <a:xfrm rot="0">
            <a:off x="1028700" y="6044423"/>
            <a:ext cx="3754298" cy="2377440"/>
          </a:xfrm>
          <a:prstGeom prst="rect">
            <a:avLst/>
          </a:prstGeom>
        </p:spPr>
        <p:txBody>
          <a:bodyPr anchor="t" rtlCol="false" tIns="0" lIns="0" bIns="0" rIns="0">
            <a:spAutoFit/>
          </a:bodyPr>
          <a:lstStyle/>
          <a:p>
            <a:pPr algn="l" marL="388618" indent="-194309" lvl="1">
              <a:lnSpc>
                <a:spcPts val="2339"/>
              </a:lnSpc>
              <a:buFont typeface="Arial"/>
              <a:buChar char="•"/>
            </a:pPr>
            <a:r>
              <a:rPr lang="en-US" sz="1799">
                <a:solidFill>
                  <a:srgbClr val="000000"/>
                </a:solidFill>
                <a:latin typeface="Poppins"/>
                <a:ea typeface="Poppins"/>
                <a:cs typeface="Poppins"/>
                <a:sym typeface="Poppins"/>
              </a:rPr>
              <a:t>Data keputusan akademik dan kokurikulum bagi tahun 2021, 2022 dan 2023.</a:t>
            </a:r>
          </a:p>
          <a:p>
            <a:pPr algn="l" marL="388618" indent="-194309" lvl="1">
              <a:lnSpc>
                <a:spcPts val="2339"/>
              </a:lnSpc>
              <a:buFont typeface="Arial"/>
              <a:buChar char="•"/>
            </a:pPr>
            <a:r>
              <a:rPr lang="en-US" sz="1799">
                <a:solidFill>
                  <a:srgbClr val="000000"/>
                </a:solidFill>
                <a:latin typeface="Poppins"/>
                <a:ea typeface="Poppins"/>
                <a:cs typeface="Poppins"/>
                <a:sym typeface="Poppins"/>
              </a:rPr>
              <a:t>Data analisis tawaran kemasukan UPU tahun 2021, 2022, 2023</a:t>
            </a:r>
          </a:p>
          <a:p>
            <a:pPr algn="l" marL="388618" indent="-194309" lvl="1">
              <a:lnSpc>
                <a:spcPts val="2339"/>
              </a:lnSpc>
              <a:buFont typeface="Arial"/>
              <a:buChar char="•"/>
            </a:pPr>
            <a:r>
              <a:rPr lang="en-US" sz="1799">
                <a:solidFill>
                  <a:srgbClr val="000000"/>
                </a:solidFill>
                <a:latin typeface="Poppins"/>
                <a:ea typeface="Poppins"/>
                <a:cs typeface="Poppins"/>
                <a:sym typeface="Poppins"/>
              </a:rPr>
              <a:t>Data purata merit UPU bagi program pengajian.</a:t>
            </a:r>
          </a:p>
        </p:txBody>
      </p:sp>
      <p:sp>
        <p:nvSpPr>
          <p:cNvPr name="TextBox 16" id="16"/>
          <p:cNvSpPr txBox="true"/>
          <p:nvPr/>
        </p:nvSpPr>
        <p:spPr>
          <a:xfrm rot="0">
            <a:off x="10894047" y="8892790"/>
            <a:ext cx="7240002" cy="20764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Poppins"/>
                <a:ea typeface="Poppins"/>
                <a:cs typeface="Poppins"/>
                <a:sym typeface="Poppins"/>
              </a:rPr>
              <a:t>Dasu, T., &amp; Johnson, T. (2003). Exploratory data mining and data cleaning. John Wiley &amp; Sons.</a:t>
            </a:r>
          </a:p>
        </p:txBody>
      </p:sp>
      <p:sp>
        <p:nvSpPr>
          <p:cNvPr name="TextBox 17" id="17"/>
          <p:cNvSpPr txBox="true"/>
          <p:nvPr/>
        </p:nvSpPr>
        <p:spPr>
          <a:xfrm rot="0">
            <a:off x="10894047" y="9229725"/>
            <a:ext cx="7240002" cy="41719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Poppins"/>
                <a:ea typeface="Poppins"/>
                <a:cs typeface="Poppins"/>
                <a:sym typeface="Poppins"/>
              </a:rPr>
              <a:t>Pipino, L. L., Lee, Y. W., &amp; Wang, R. Y. (2002). Data quality assessment. Communications of the ACM, 45(4), 211-218.</a:t>
            </a:r>
          </a:p>
        </p:txBody>
      </p:sp>
      <p:sp>
        <p:nvSpPr>
          <p:cNvPr name="Freeform 18" id="18"/>
          <p:cNvSpPr/>
          <p:nvPr/>
        </p:nvSpPr>
        <p:spPr>
          <a:xfrm flipH="false" flipV="false" rot="0">
            <a:off x="12790357" y="6423768"/>
            <a:ext cx="941668" cy="818074"/>
          </a:xfrm>
          <a:custGeom>
            <a:avLst/>
            <a:gdLst/>
            <a:ahLst/>
            <a:cxnLst/>
            <a:rect r="r" b="b" t="t" l="l"/>
            <a:pathLst>
              <a:path h="818074" w="941668">
                <a:moveTo>
                  <a:pt x="0" y="0"/>
                </a:moveTo>
                <a:lnTo>
                  <a:pt x="941668" y="0"/>
                </a:lnTo>
                <a:lnTo>
                  <a:pt x="941668" y="818074"/>
                </a:lnTo>
                <a:lnTo>
                  <a:pt x="0" y="818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2851822" y="6476995"/>
            <a:ext cx="818738" cy="711620"/>
          </a:xfrm>
          <a:custGeom>
            <a:avLst/>
            <a:gdLst/>
            <a:ahLst/>
            <a:cxnLst/>
            <a:rect r="r" b="b" t="t" l="l"/>
            <a:pathLst>
              <a:path h="711620" w="818738">
                <a:moveTo>
                  <a:pt x="0" y="0"/>
                </a:moveTo>
                <a:lnTo>
                  <a:pt x="818738" y="0"/>
                </a:lnTo>
                <a:lnTo>
                  <a:pt x="818738" y="711620"/>
                </a:lnTo>
                <a:lnTo>
                  <a:pt x="0" y="711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4421447" y="6423768"/>
            <a:ext cx="941668" cy="818074"/>
          </a:xfrm>
          <a:custGeom>
            <a:avLst/>
            <a:gdLst/>
            <a:ahLst/>
            <a:cxnLst/>
            <a:rect r="r" b="b" t="t" l="l"/>
            <a:pathLst>
              <a:path h="818074" w="941668">
                <a:moveTo>
                  <a:pt x="0" y="0"/>
                </a:moveTo>
                <a:lnTo>
                  <a:pt x="941669" y="0"/>
                </a:lnTo>
                <a:lnTo>
                  <a:pt x="941669" y="818074"/>
                </a:lnTo>
                <a:lnTo>
                  <a:pt x="0" y="818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4481104" y="6476995"/>
            <a:ext cx="818738" cy="711620"/>
          </a:xfrm>
          <a:custGeom>
            <a:avLst/>
            <a:gdLst/>
            <a:ahLst/>
            <a:cxnLst/>
            <a:rect r="r" b="b" t="t" l="l"/>
            <a:pathLst>
              <a:path h="711620" w="818738">
                <a:moveTo>
                  <a:pt x="0" y="0"/>
                </a:moveTo>
                <a:lnTo>
                  <a:pt x="818738" y="0"/>
                </a:lnTo>
                <a:lnTo>
                  <a:pt x="818738" y="711620"/>
                </a:lnTo>
                <a:lnTo>
                  <a:pt x="0" y="711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6052538" y="6423768"/>
            <a:ext cx="941668" cy="818074"/>
          </a:xfrm>
          <a:custGeom>
            <a:avLst/>
            <a:gdLst/>
            <a:ahLst/>
            <a:cxnLst/>
            <a:rect r="r" b="b" t="t" l="l"/>
            <a:pathLst>
              <a:path h="818074" w="941668">
                <a:moveTo>
                  <a:pt x="0" y="0"/>
                </a:moveTo>
                <a:lnTo>
                  <a:pt x="941668" y="0"/>
                </a:lnTo>
                <a:lnTo>
                  <a:pt x="941668" y="818074"/>
                </a:lnTo>
                <a:lnTo>
                  <a:pt x="0" y="818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6114003" y="6476995"/>
            <a:ext cx="818738" cy="711620"/>
          </a:xfrm>
          <a:custGeom>
            <a:avLst/>
            <a:gdLst/>
            <a:ahLst/>
            <a:cxnLst/>
            <a:rect r="r" b="b" t="t" l="l"/>
            <a:pathLst>
              <a:path h="711620" w="818738">
                <a:moveTo>
                  <a:pt x="0" y="0"/>
                </a:moveTo>
                <a:lnTo>
                  <a:pt x="818738" y="0"/>
                </a:lnTo>
                <a:lnTo>
                  <a:pt x="818738" y="711620"/>
                </a:lnTo>
                <a:lnTo>
                  <a:pt x="0" y="711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3030729" y="6577051"/>
            <a:ext cx="460924" cy="460924"/>
          </a:xfrm>
          <a:custGeom>
            <a:avLst/>
            <a:gdLst/>
            <a:ahLst/>
            <a:cxnLst/>
            <a:rect r="r" b="b" t="t" l="l"/>
            <a:pathLst>
              <a:path h="460924" w="460924">
                <a:moveTo>
                  <a:pt x="0" y="0"/>
                </a:moveTo>
                <a:lnTo>
                  <a:pt x="460924" y="0"/>
                </a:lnTo>
                <a:lnTo>
                  <a:pt x="460924" y="460924"/>
                </a:lnTo>
                <a:lnTo>
                  <a:pt x="0" y="4609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14659295" y="6609430"/>
            <a:ext cx="462354" cy="446750"/>
          </a:xfrm>
          <a:custGeom>
            <a:avLst/>
            <a:gdLst/>
            <a:ahLst/>
            <a:cxnLst/>
            <a:rect r="r" b="b" t="t" l="l"/>
            <a:pathLst>
              <a:path h="446750" w="462354">
                <a:moveTo>
                  <a:pt x="0" y="0"/>
                </a:moveTo>
                <a:lnTo>
                  <a:pt x="462355" y="0"/>
                </a:lnTo>
                <a:lnTo>
                  <a:pt x="462355" y="446750"/>
                </a:lnTo>
                <a:lnTo>
                  <a:pt x="0" y="4467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0">
            <a:off x="16284697" y="6611815"/>
            <a:ext cx="473702" cy="391396"/>
          </a:xfrm>
          <a:custGeom>
            <a:avLst/>
            <a:gdLst/>
            <a:ahLst/>
            <a:cxnLst/>
            <a:rect r="r" b="b" t="t" l="l"/>
            <a:pathLst>
              <a:path h="391396" w="473702">
                <a:moveTo>
                  <a:pt x="0" y="0"/>
                </a:moveTo>
                <a:lnTo>
                  <a:pt x="473702" y="0"/>
                </a:lnTo>
                <a:lnTo>
                  <a:pt x="473702" y="391396"/>
                </a:lnTo>
                <a:lnTo>
                  <a:pt x="0" y="3913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7" id="27"/>
          <p:cNvSpPr txBox="true"/>
          <p:nvPr/>
        </p:nvSpPr>
        <p:spPr>
          <a:xfrm rot="0">
            <a:off x="12603122" y="7309031"/>
            <a:ext cx="1316139" cy="432000"/>
          </a:xfrm>
          <a:prstGeom prst="rect">
            <a:avLst/>
          </a:prstGeom>
        </p:spPr>
        <p:txBody>
          <a:bodyPr anchor="t" rtlCol="false" tIns="0" lIns="0" bIns="0" rIns="0">
            <a:spAutoFit/>
          </a:bodyPr>
          <a:lstStyle/>
          <a:p>
            <a:pPr algn="ctr">
              <a:lnSpc>
                <a:spcPts val="1127"/>
              </a:lnSpc>
            </a:pPr>
            <a:r>
              <a:rPr lang="en-US" b="true" sz="980">
                <a:solidFill>
                  <a:srgbClr val="000000"/>
                </a:solidFill>
                <a:latin typeface="Poppins Bold"/>
                <a:ea typeface="Poppins Bold"/>
                <a:cs typeface="Poppins Bold"/>
                <a:sym typeface="Poppins Bold"/>
              </a:rPr>
              <a:t>2. ‘Data cleaning’ dan penandaan (‘tagging’)</a:t>
            </a:r>
          </a:p>
        </p:txBody>
      </p:sp>
      <p:sp>
        <p:nvSpPr>
          <p:cNvPr name="TextBox 28" id="28"/>
          <p:cNvSpPr txBox="true"/>
          <p:nvPr/>
        </p:nvSpPr>
        <p:spPr>
          <a:xfrm rot="0">
            <a:off x="14154419" y="7450956"/>
            <a:ext cx="1472107" cy="148150"/>
          </a:xfrm>
          <a:prstGeom prst="rect">
            <a:avLst/>
          </a:prstGeom>
        </p:spPr>
        <p:txBody>
          <a:bodyPr anchor="t" rtlCol="false" tIns="0" lIns="0" bIns="0" rIns="0">
            <a:spAutoFit/>
          </a:bodyPr>
          <a:lstStyle/>
          <a:p>
            <a:pPr algn="ctr">
              <a:lnSpc>
                <a:spcPts val="1127"/>
              </a:lnSpc>
            </a:pPr>
            <a:r>
              <a:rPr lang="en-US" b="true" sz="980">
                <a:solidFill>
                  <a:srgbClr val="000000"/>
                </a:solidFill>
                <a:latin typeface="Poppins Bold"/>
                <a:ea typeface="Poppins Bold"/>
                <a:cs typeface="Poppins Bold"/>
                <a:sym typeface="Poppins Bold"/>
              </a:rPr>
              <a:t>3. Ekstrak data UPU.</a:t>
            </a:r>
          </a:p>
        </p:txBody>
      </p:sp>
      <p:sp>
        <p:nvSpPr>
          <p:cNvPr name="TextBox 29" id="29"/>
          <p:cNvSpPr txBox="true"/>
          <p:nvPr/>
        </p:nvSpPr>
        <p:spPr>
          <a:xfrm rot="0">
            <a:off x="15785495" y="7439790"/>
            <a:ext cx="1472107" cy="290075"/>
          </a:xfrm>
          <a:prstGeom prst="rect">
            <a:avLst/>
          </a:prstGeom>
        </p:spPr>
        <p:txBody>
          <a:bodyPr anchor="t" rtlCol="false" tIns="0" lIns="0" bIns="0" rIns="0">
            <a:spAutoFit/>
          </a:bodyPr>
          <a:lstStyle/>
          <a:p>
            <a:pPr algn="ctr">
              <a:lnSpc>
                <a:spcPts val="1127"/>
              </a:lnSpc>
            </a:pPr>
            <a:r>
              <a:rPr lang="en-US" b="true" sz="980">
                <a:solidFill>
                  <a:srgbClr val="000000"/>
                </a:solidFill>
                <a:latin typeface="Poppins Bold"/>
                <a:ea typeface="Poppins Bold"/>
                <a:cs typeface="Poppins Bold"/>
                <a:sym typeface="Poppins Bold"/>
              </a:rPr>
              <a:t>4. Integrasi data dalam Looker Studio</a:t>
            </a:r>
          </a:p>
        </p:txBody>
      </p:sp>
      <p:sp>
        <p:nvSpPr>
          <p:cNvPr name="TextBox 30" id="30"/>
          <p:cNvSpPr txBox="true"/>
          <p:nvPr/>
        </p:nvSpPr>
        <p:spPr>
          <a:xfrm rot="0">
            <a:off x="12525138" y="7753469"/>
            <a:ext cx="1472417" cy="1167896"/>
          </a:xfrm>
          <a:prstGeom prst="rect">
            <a:avLst/>
          </a:prstGeom>
        </p:spPr>
        <p:txBody>
          <a:bodyPr anchor="t" rtlCol="false" tIns="0" lIns="0" bIns="0" rIns="0">
            <a:spAutoFit/>
          </a:bodyPr>
          <a:lstStyle/>
          <a:p>
            <a:pPr algn="l" marL="152382" indent="-76191" lvl="1">
              <a:lnSpc>
                <a:spcPts val="917"/>
              </a:lnSpc>
              <a:buFont typeface="Arial"/>
              <a:buChar char="•"/>
            </a:pPr>
            <a:r>
              <a:rPr lang="en-US" sz="705">
                <a:solidFill>
                  <a:srgbClr val="000000"/>
                </a:solidFill>
                <a:latin typeface="Poppins"/>
                <a:ea typeface="Poppins"/>
                <a:cs typeface="Poppins"/>
                <a:sym typeface="Poppins"/>
              </a:rPr>
              <a:t>Nama program yang diisi oleh alumni adalah selaras dengan senarai program pengajian dalam e-Panduan UPU. Ejaan nama program disemak dan dibetulkan.</a:t>
            </a:r>
          </a:p>
          <a:p>
            <a:pPr algn="l" marL="152382" indent="-76191" lvl="1">
              <a:lnSpc>
                <a:spcPts val="917"/>
              </a:lnSpc>
              <a:buFont typeface="Arial"/>
              <a:buChar char="•"/>
            </a:pPr>
            <a:r>
              <a:rPr lang="en-US" sz="705">
                <a:solidFill>
                  <a:srgbClr val="000000"/>
                </a:solidFill>
                <a:latin typeface="Poppins"/>
                <a:ea typeface="Poppins"/>
                <a:cs typeface="Poppins"/>
                <a:sym typeface="Poppins"/>
              </a:rPr>
              <a:t>Program pengajian dikelompokkan mengikut senarai dalam e-Panduan UPU.</a:t>
            </a:r>
          </a:p>
        </p:txBody>
      </p:sp>
      <p:sp>
        <p:nvSpPr>
          <p:cNvPr name="TextBox 31" id="31"/>
          <p:cNvSpPr txBox="true"/>
          <p:nvPr/>
        </p:nvSpPr>
        <p:spPr>
          <a:xfrm rot="0">
            <a:off x="14158154" y="7789170"/>
            <a:ext cx="1472107" cy="357429"/>
          </a:xfrm>
          <a:prstGeom prst="rect">
            <a:avLst/>
          </a:prstGeom>
        </p:spPr>
        <p:txBody>
          <a:bodyPr anchor="t" rtlCol="false" tIns="0" lIns="0" bIns="0" rIns="0">
            <a:spAutoFit/>
          </a:bodyPr>
          <a:lstStyle/>
          <a:p>
            <a:pPr algn="ctr">
              <a:lnSpc>
                <a:spcPts val="917"/>
              </a:lnSpc>
            </a:pPr>
            <a:r>
              <a:rPr lang="en-US" sz="705">
                <a:solidFill>
                  <a:srgbClr val="000000"/>
                </a:solidFill>
                <a:latin typeface="Poppins"/>
                <a:ea typeface="Poppins"/>
                <a:cs typeface="Poppins"/>
                <a:sym typeface="Poppins"/>
              </a:rPr>
              <a:t>Sediakan senarai IPTA yang menawarkan bidang yang sama. </a:t>
            </a:r>
          </a:p>
        </p:txBody>
      </p:sp>
      <p:sp>
        <p:nvSpPr>
          <p:cNvPr name="TextBox 32" id="32"/>
          <p:cNvSpPr txBox="true"/>
          <p:nvPr/>
        </p:nvSpPr>
        <p:spPr>
          <a:xfrm rot="0">
            <a:off x="15785495" y="7789170"/>
            <a:ext cx="1472107" cy="241648"/>
          </a:xfrm>
          <a:prstGeom prst="rect">
            <a:avLst/>
          </a:prstGeom>
        </p:spPr>
        <p:txBody>
          <a:bodyPr anchor="t" rtlCol="false" tIns="0" lIns="0" bIns="0" rIns="0">
            <a:spAutoFit/>
          </a:bodyPr>
          <a:lstStyle/>
          <a:p>
            <a:pPr algn="ctr">
              <a:lnSpc>
                <a:spcPts val="917"/>
              </a:lnSpc>
            </a:pPr>
            <a:r>
              <a:rPr lang="en-US" sz="705">
                <a:solidFill>
                  <a:srgbClr val="000000"/>
                </a:solidFill>
                <a:latin typeface="Poppins"/>
                <a:ea typeface="Poppins"/>
                <a:cs typeface="Poppins"/>
                <a:sym typeface="Poppins"/>
              </a:rPr>
              <a:t>Susun dan masukkan data dalam Looker Studio.</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5086" y="2551770"/>
            <a:ext cx="2401526" cy="2086325"/>
          </a:xfrm>
          <a:custGeom>
            <a:avLst/>
            <a:gdLst/>
            <a:ahLst/>
            <a:cxnLst/>
            <a:rect r="r" b="b" t="t" l="l"/>
            <a:pathLst>
              <a:path h="2086325" w="2401526">
                <a:moveTo>
                  <a:pt x="0" y="0"/>
                </a:moveTo>
                <a:lnTo>
                  <a:pt x="2401526" y="0"/>
                </a:lnTo>
                <a:lnTo>
                  <a:pt x="2401526" y="2086326"/>
                </a:lnTo>
                <a:lnTo>
                  <a:pt x="0" y="2086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61840" y="2687515"/>
            <a:ext cx="2088019" cy="1814836"/>
          </a:xfrm>
          <a:custGeom>
            <a:avLst/>
            <a:gdLst/>
            <a:ahLst/>
            <a:cxnLst/>
            <a:rect r="r" b="b" t="t" l="l"/>
            <a:pathLst>
              <a:path h="1814836" w="2088019">
                <a:moveTo>
                  <a:pt x="0" y="0"/>
                </a:moveTo>
                <a:lnTo>
                  <a:pt x="2088018" y="0"/>
                </a:lnTo>
                <a:lnTo>
                  <a:pt x="2088018" y="1814836"/>
                </a:lnTo>
                <a:lnTo>
                  <a:pt x="0" y="1814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64838" y="2551770"/>
            <a:ext cx="2401526" cy="2086325"/>
          </a:xfrm>
          <a:custGeom>
            <a:avLst/>
            <a:gdLst/>
            <a:ahLst/>
            <a:cxnLst/>
            <a:rect r="r" b="b" t="t" l="l"/>
            <a:pathLst>
              <a:path h="2086325" w="2401526">
                <a:moveTo>
                  <a:pt x="0" y="0"/>
                </a:moveTo>
                <a:lnTo>
                  <a:pt x="2401525" y="0"/>
                </a:lnTo>
                <a:lnTo>
                  <a:pt x="2401525" y="2086326"/>
                </a:lnTo>
                <a:lnTo>
                  <a:pt x="0" y="2086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021591" y="2687515"/>
            <a:ext cx="2088019" cy="1814836"/>
          </a:xfrm>
          <a:custGeom>
            <a:avLst/>
            <a:gdLst/>
            <a:ahLst/>
            <a:cxnLst/>
            <a:rect r="r" b="b" t="t" l="l"/>
            <a:pathLst>
              <a:path h="1814836" w="2088019">
                <a:moveTo>
                  <a:pt x="0" y="0"/>
                </a:moveTo>
                <a:lnTo>
                  <a:pt x="2088019" y="0"/>
                </a:lnTo>
                <a:lnTo>
                  <a:pt x="2088019" y="1814836"/>
                </a:lnTo>
                <a:lnTo>
                  <a:pt x="0" y="1814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5021354" y="9893479"/>
            <a:ext cx="16583520" cy="1074361"/>
            <a:chOff x="0" y="0"/>
            <a:chExt cx="5405821" cy="350215"/>
          </a:xfrm>
        </p:grpSpPr>
        <p:sp>
          <p:nvSpPr>
            <p:cNvPr name="Freeform 7" id="7"/>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8" id="8"/>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880973" y="9893479"/>
            <a:ext cx="13266646" cy="1074361"/>
            <a:chOff x="0" y="0"/>
            <a:chExt cx="4324602" cy="350215"/>
          </a:xfrm>
        </p:grpSpPr>
        <p:sp>
          <p:nvSpPr>
            <p:cNvPr name="Freeform 10" id="10"/>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11" id="11"/>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252944" y="2843162"/>
            <a:ext cx="1305810" cy="1374537"/>
          </a:xfrm>
          <a:custGeom>
            <a:avLst/>
            <a:gdLst/>
            <a:ahLst/>
            <a:cxnLst/>
            <a:rect r="r" b="b" t="t" l="l"/>
            <a:pathLst>
              <a:path h="1374537" w="1305810">
                <a:moveTo>
                  <a:pt x="0" y="0"/>
                </a:moveTo>
                <a:lnTo>
                  <a:pt x="1305810" y="0"/>
                </a:lnTo>
                <a:lnTo>
                  <a:pt x="1305810" y="1374537"/>
                </a:lnTo>
                <a:lnTo>
                  <a:pt x="0" y="13745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477856" y="2942686"/>
            <a:ext cx="1175489" cy="1175489"/>
          </a:xfrm>
          <a:custGeom>
            <a:avLst/>
            <a:gdLst/>
            <a:ahLst/>
            <a:cxnLst/>
            <a:rect r="r" b="b" t="t" l="l"/>
            <a:pathLst>
              <a:path h="1175489" w="1175489">
                <a:moveTo>
                  <a:pt x="0" y="0"/>
                </a:moveTo>
                <a:lnTo>
                  <a:pt x="1175489" y="0"/>
                </a:lnTo>
                <a:lnTo>
                  <a:pt x="1175489" y="1175489"/>
                </a:lnTo>
                <a:lnTo>
                  <a:pt x="0" y="11754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4782998" y="1009650"/>
            <a:ext cx="9390375" cy="1343025"/>
          </a:xfrm>
          <a:prstGeom prst="rect">
            <a:avLst/>
          </a:prstGeom>
        </p:spPr>
        <p:txBody>
          <a:bodyPr anchor="t" rtlCol="false" tIns="0" lIns="0" bIns="0" rIns="0">
            <a:spAutoFit/>
          </a:bodyPr>
          <a:lstStyle/>
          <a:p>
            <a:pPr algn="ctr">
              <a:lnSpc>
                <a:spcPts val="5174"/>
              </a:lnSpc>
            </a:pPr>
            <a:r>
              <a:rPr lang="en-US" sz="4499" b="true">
                <a:solidFill>
                  <a:srgbClr val="000000"/>
                </a:solidFill>
                <a:latin typeface="Poppins Bold"/>
                <a:ea typeface="Poppins Bold"/>
                <a:cs typeface="Poppins Bold"/>
                <a:sym typeface="Poppins Bold"/>
              </a:rPr>
              <a:t>Langkah-langkah Pembinaan</a:t>
            </a:r>
          </a:p>
          <a:p>
            <a:pPr algn="ctr">
              <a:lnSpc>
                <a:spcPts val="5174"/>
              </a:lnSpc>
            </a:pPr>
            <a:r>
              <a:rPr lang="en-US" b="true" sz="4499">
                <a:solidFill>
                  <a:srgbClr val="000000"/>
                </a:solidFill>
                <a:latin typeface="Poppins Bold"/>
                <a:ea typeface="Poppins Bold"/>
                <a:cs typeface="Poppins Bold"/>
                <a:sym typeface="Poppins Bold"/>
              </a:rPr>
              <a:t>Merit Matrix Match</a:t>
            </a:r>
          </a:p>
        </p:txBody>
      </p:sp>
      <p:sp>
        <p:nvSpPr>
          <p:cNvPr name="TextBox 17" id="17"/>
          <p:cNvSpPr txBox="true"/>
          <p:nvPr/>
        </p:nvSpPr>
        <p:spPr>
          <a:xfrm rot="0">
            <a:off x="1064176" y="5161773"/>
            <a:ext cx="3683346" cy="387350"/>
          </a:xfrm>
          <a:prstGeom prst="rect">
            <a:avLst/>
          </a:prstGeom>
        </p:spPr>
        <p:txBody>
          <a:bodyPr anchor="t" rtlCol="false" tIns="0" lIns="0" bIns="0" rIns="0">
            <a:spAutoFit/>
          </a:bodyPr>
          <a:lstStyle/>
          <a:p>
            <a:pPr algn="l">
              <a:lnSpc>
                <a:spcPts val="2874"/>
              </a:lnSpc>
            </a:pPr>
            <a:r>
              <a:rPr lang="en-US" sz="2499" b="true">
                <a:solidFill>
                  <a:srgbClr val="000000"/>
                </a:solidFill>
                <a:latin typeface="Poppins Bold"/>
                <a:ea typeface="Poppins Bold"/>
                <a:cs typeface="Poppins Bold"/>
                <a:sym typeface="Poppins Bold"/>
              </a:rPr>
              <a:t>1.  Wujudkan </a:t>
            </a:r>
            <a:r>
              <a:rPr lang="en-US" b="true" sz="2499" i="true">
                <a:solidFill>
                  <a:srgbClr val="000000"/>
                </a:solidFill>
                <a:latin typeface="Poppins Bold Italics"/>
                <a:ea typeface="Poppins Bold Italics"/>
                <a:cs typeface="Poppins Bold Italics"/>
                <a:sym typeface="Poppins Bold Italics"/>
              </a:rPr>
              <a:t>Dataset</a:t>
            </a:r>
          </a:p>
        </p:txBody>
      </p:sp>
      <p:sp>
        <p:nvSpPr>
          <p:cNvPr name="TextBox 18" id="18"/>
          <p:cNvSpPr txBox="true"/>
          <p:nvPr/>
        </p:nvSpPr>
        <p:spPr>
          <a:xfrm rot="0">
            <a:off x="5387333" y="4799922"/>
            <a:ext cx="3356534" cy="1111250"/>
          </a:xfrm>
          <a:prstGeom prst="rect">
            <a:avLst/>
          </a:prstGeom>
        </p:spPr>
        <p:txBody>
          <a:bodyPr anchor="t" rtlCol="false" tIns="0" lIns="0" bIns="0" rIns="0">
            <a:spAutoFit/>
          </a:bodyPr>
          <a:lstStyle/>
          <a:p>
            <a:pPr algn="ctr">
              <a:lnSpc>
                <a:spcPts val="2874"/>
              </a:lnSpc>
            </a:pPr>
            <a:r>
              <a:rPr lang="en-US" b="true" sz="2499">
                <a:solidFill>
                  <a:srgbClr val="000000"/>
                </a:solidFill>
                <a:latin typeface="Poppins Bold"/>
                <a:ea typeface="Poppins Bold"/>
                <a:cs typeface="Poppins Bold"/>
                <a:sym typeface="Poppins Bold"/>
              </a:rPr>
              <a:t>2. ‘Data cleaning’ dan penandaan (‘tagging’)</a:t>
            </a:r>
          </a:p>
        </p:txBody>
      </p:sp>
      <p:sp>
        <p:nvSpPr>
          <p:cNvPr name="TextBox 19" id="19"/>
          <p:cNvSpPr txBox="true"/>
          <p:nvPr/>
        </p:nvSpPr>
        <p:spPr>
          <a:xfrm rot="0">
            <a:off x="1028700" y="6044423"/>
            <a:ext cx="3754298" cy="2377440"/>
          </a:xfrm>
          <a:prstGeom prst="rect">
            <a:avLst/>
          </a:prstGeom>
        </p:spPr>
        <p:txBody>
          <a:bodyPr anchor="t" rtlCol="false" tIns="0" lIns="0" bIns="0" rIns="0">
            <a:spAutoFit/>
          </a:bodyPr>
          <a:lstStyle/>
          <a:p>
            <a:pPr algn="l" marL="388618" indent="-194309" lvl="1">
              <a:lnSpc>
                <a:spcPts val="2339"/>
              </a:lnSpc>
              <a:buFont typeface="Arial"/>
              <a:buChar char="•"/>
            </a:pPr>
            <a:r>
              <a:rPr lang="en-US" sz="1799">
                <a:solidFill>
                  <a:srgbClr val="000000"/>
                </a:solidFill>
                <a:latin typeface="Poppins"/>
                <a:ea typeface="Poppins"/>
                <a:cs typeface="Poppins"/>
                <a:sym typeface="Poppins"/>
              </a:rPr>
              <a:t>Data keputusan akademik dan kokurikulum bagi tahun 2021, 2022 dan 2023.</a:t>
            </a:r>
          </a:p>
          <a:p>
            <a:pPr algn="l" marL="388618" indent="-194309" lvl="1">
              <a:lnSpc>
                <a:spcPts val="2339"/>
              </a:lnSpc>
              <a:buFont typeface="Arial"/>
              <a:buChar char="•"/>
            </a:pPr>
            <a:r>
              <a:rPr lang="en-US" sz="1799">
                <a:solidFill>
                  <a:srgbClr val="000000"/>
                </a:solidFill>
                <a:latin typeface="Poppins"/>
                <a:ea typeface="Poppins"/>
                <a:cs typeface="Poppins"/>
                <a:sym typeface="Poppins"/>
              </a:rPr>
              <a:t>Data analisis tawaran kemasukan UPU tahun 2021, 2022, 2023</a:t>
            </a:r>
          </a:p>
          <a:p>
            <a:pPr algn="l" marL="388618" indent="-194309" lvl="1">
              <a:lnSpc>
                <a:spcPts val="2339"/>
              </a:lnSpc>
              <a:buFont typeface="Arial"/>
              <a:buChar char="•"/>
            </a:pPr>
            <a:r>
              <a:rPr lang="en-US" sz="1799">
                <a:solidFill>
                  <a:srgbClr val="000000"/>
                </a:solidFill>
                <a:latin typeface="Poppins"/>
                <a:ea typeface="Poppins"/>
                <a:cs typeface="Poppins"/>
                <a:sym typeface="Poppins"/>
              </a:rPr>
              <a:t>Data purata merit UPU bagi program pengajian.</a:t>
            </a:r>
          </a:p>
        </p:txBody>
      </p:sp>
      <p:sp>
        <p:nvSpPr>
          <p:cNvPr name="TextBox 20" id="20"/>
          <p:cNvSpPr txBox="true"/>
          <p:nvPr/>
        </p:nvSpPr>
        <p:spPr>
          <a:xfrm rot="0">
            <a:off x="5188451" y="5953375"/>
            <a:ext cx="3755088" cy="2967990"/>
          </a:xfrm>
          <a:prstGeom prst="rect">
            <a:avLst/>
          </a:prstGeom>
        </p:spPr>
        <p:txBody>
          <a:bodyPr anchor="t" rtlCol="false" tIns="0" lIns="0" bIns="0" rIns="0">
            <a:spAutoFit/>
          </a:bodyPr>
          <a:lstStyle/>
          <a:p>
            <a:pPr algn="l" marL="388618" indent="-194309" lvl="1">
              <a:lnSpc>
                <a:spcPts val="2339"/>
              </a:lnSpc>
              <a:buFont typeface="Arial"/>
              <a:buChar char="•"/>
            </a:pPr>
            <a:r>
              <a:rPr lang="en-US" sz="1799">
                <a:solidFill>
                  <a:srgbClr val="000000"/>
                </a:solidFill>
                <a:latin typeface="Poppins"/>
                <a:ea typeface="Poppins"/>
                <a:cs typeface="Poppins"/>
                <a:sym typeface="Poppins"/>
              </a:rPr>
              <a:t>Nama program yang diisi oleh alumni adalah selaras dengan senarai program pengajian dalam e-Panduan UPU. Ejaan nama program disemak dan dibetulkan.</a:t>
            </a:r>
          </a:p>
          <a:p>
            <a:pPr algn="l" marL="388618" indent="-194309" lvl="1">
              <a:lnSpc>
                <a:spcPts val="2339"/>
              </a:lnSpc>
              <a:buFont typeface="Arial"/>
              <a:buChar char="•"/>
            </a:pPr>
            <a:r>
              <a:rPr lang="en-US" sz="1799">
                <a:solidFill>
                  <a:srgbClr val="000000"/>
                </a:solidFill>
                <a:latin typeface="Poppins"/>
                <a:ea typeface="Poppins"/>
                <a:cs typeface="Poppins"/>
                <a:sym typeface="Poppins"/>
              </a:rPr>
              <a:t>Program pengajian dikelompokkan mengikut senarai dalam e-Panduan UPU.</a:t>
            </a:r>
          </a:p>
        </p:txBody>
      </p:sp>
      <p:sp>
        <p:nvSpPr>
          <p:cNvPr name="TextBox 21" id="21"/>
          <p:cNvSpPr txBox="true"/>
          <p:nvPr/>
        </p:nvSpPr>
        <p:spPr>
          <a:xfrm rot="0">
            <a:off x="10894047" y="8892790"/>
            <a:ext cx="7240002" cy="20764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Poppins"/>
                <a:ea typeface="Poppins"/>
                <a:cs typeface="Poppins"/>
                <a:sym typeface="Poppins"/>
              </a:rPr>
              <a:t>Dasu, T., &amp; Johnson, T. (2003). Exploratory data mining and data cleaning. John Wiley &amp; Sons.</a:t>
            </a:r>
          </a:p>
        </p:txBody>
      </p:sp>
      <p:sp>
        <p:nvSpPr>
          <p:cNvPr name="TextBox 22" id="22"/>
          <p:cNvSpPr txBox="true"/>
          <p:nvPr/>
        </p:nvSpPr>
        <p:spPr>
          <a:xfrm rot="0">
            <a:off x="10894047" y="9229725"/>
            <a:ext cx="7240002" cy="41719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Poppins"/>
                <a:ea typeface="Poppins"/>
                <a:cs typeface="Poppins"/>
                <a:sym typeface="Poppins"/>
              </a:rPr>
              <a:t>Pipino, L. L., Lee, Y. W., &amp; Wang, R. Y. (2002). Data quality assessment. Communications of the ACM, 45(4), 211-218.</a:t>
            </a:r>
          </a:p>
        </p:txBody>
      </p:sp>
      <p:sp>
        <p:nvSpPr>
          <p:cNvPr name="Freeform 23" id="23"/>
          <p:cNvSpPr/>
          <p:nvPr/>
        </p:nvSpPr>
        <p:spPr>
          <a:xfrm flipH="false" flipV="false" rot="0">
            <a:off x="14421447" y="6423768"/>
            <a:ext cx="941668" cy="818074"/>
          </a:xfrm>
          <a:custGeom>
            <a:avLst/>
            <a:gdLst/>
            <a:ahLst/>
            <a:cxnLst/>
            <a:rect r="r" b="b" t="t" l="l"/>
            <a:pathLst>
              <a:path h="818074" w="941668">
                <a:moveTo>
                  <a:pt x="0" y="0"/>
                </a:moveTo>
                <a:lnTo>
                  <a:pt x="941669" y="0"/>
                </a:lnTo>
                <a:lnTo>
                  <a:pt x="941669" y="818074"/>
                </a:lnTo>
                <a:lnTo>
                  <a:pt x="0" y="818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4481104" y="6476995"/>
            <a:ext cx="818738" cy="711620"/>
          </a:xfrm>
          <a:custGeom>
            <a:avLst/>
            <a:gdLst/>
            <a:ahLst/>
            <a:cxnLst/>
            <a:rect r="r" b="b" t="t" l="l"/>
            <a:pathLst>
              <a:path h="711620" w="818738">
                <a:moveTo>
                  <a:pt x="0" y="0"/>
                </a:moveTo>
                <a:lnTo>
                  <a:pt x="818738" y="0"/>
                </a:lnTo>
                <a:lnTo>
                  <a:pt x="818738" y="711620"/>
                </a:lnTo>
                <a:lnTo>
                  <a:pt x="0" y="711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6052538" y="6423768"/>
            <a:ext cx="941668" cy="818074"/>
          </a:xfrm>
          <a:custGeom>
            <a:avLst/>
            <a:gdLst/>
            <a:ahLst/>
            <a:cxnLst/>
            <a:rect r="r" b="b" t="t" l="l"/>
            <a:pathLst>
              <a:path h="818074" w="941668">
                <a:moveTo>
                  <a:pt x="0" y="0"/>
                </a:moveTo>
                <a:lnTo>
                  <a:pt x="941668" y="0"/>
                </a:lnTo>
                <a:lnTo>
                  <a:pt x="941668" y="818074"/>
                </a:lnTo>
                <a:lnTo>
                  <a:pt x="0" y="818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6114003" y="6476995"/>
            <a:ext cx="818738" cy="711620"/>
          </a:xfrm>
          <a:custGeom>
            <a:avLst/>
            <a:gdLst/>
            <a:ahLst/>
            <a:cxnLst/>
            <a:rect r="r" b="b" t="t" l="l"/>
            <a:pathLst>
              <a:path h="711620" w="818738">
                <a:moveTo>
                  <a:pt x="0" y="0"/>
                </a:moveTo>
                <a:lnTo>
                  <a:pt x="818738" y="0"/>
                </a:lnTo>
                <a:lnTo>
                  <a:pt x="818738" y="711620"/>
                </a:lnTo>
                <a:lnTo>
                  <a:pt x="0" y="711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4659295" y="6609430"/>
            <a:ext cx="462354" cy="446750"/>
          </a:xfrm>
          <a:custGeom>
            <a:avLst/>
            <a:gdLst/>
            <a:ahLst/>
            <a:cxnLst/>
            <a:rect r="r" b="b" t="t" l="l"/>
            <a:pathLst>
              <a:path h="446750" w="462354">
                <a:moveTo>
                  <a:pt x="0" y="0"/>
                </a:moveTo>
                <a:lnTo>
                  <a:pt x="462355" y="0"/>
                </a:lnTo>
                <a:lnTo>
                  <a:pt x="462355" y="446750"/>
                </a:lnTo>
                <a:lnTo>
                  <a:pt x="0" y="4467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16284697" y="6611815"/>
            <a:ext cx="473702" cy="391396"/>
          </a:xfrm>
          <a:custGeom>
            <a:avLst/>
            <a:gdLst/>
            <a:ahLst/>
            <a:cxnLst/>
            <a:rect r="r" b="b" t="t" l="l"/>
            <a:pathLst>
              <a:path h="391396" w="473702">
                <a:moveTo>
                  <a:pt x="0" y="0"/>
                </a:moveTo>
                <a:lnTo>
                  <a:pt x="473702" y="0"/>
                </a:lnTo>
                <a:lnTo>
                  <a:pt x="473702" y="391396"/>
                </a:lnTo>
                <a:lnTo>
                  <a:pt x="0" y="3913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9" id="29"/>
          <p:cNvSpPr txBox="true"/>
          <p:nvPr/>
        </p:nvSpPr>
        <p:spPr>
          <a:xfrm rot="0">
            <a:off x="14154419" y="7450956"/>
            <a:ext cx="1472107" cy="148150"/>
          </a:xfrm>
          <a:prstGeom prst="rect">
            <a:avLst/>
          </a:prstGeom>
        </p:spPr>
        <p:txBody>
          <a:bodyPr anchor="t" rtlCol="false" tIns="0" lIns="0" bIns="0" rIns="0">
            <a:spAutoFit/>
          </a:bodyPr>
          <a:lstStyle/>
          <a:p>
            <a:pPr algn="ctr">
              <a:lnSpc>
                <a:spcPts val="1127"/>
              </a:lnSpc>
            </a:pPr>
            <a:r>
              <a:rPr lang="en-US" b="true" sz="980">
                <a:solidFill>
                  <a:srgbClr val="000000"/>
                </a:solidFill>
                <a:latin typeface="Poppins Bold"/>
                <a:ea typeface="Poppins Bold"/>
                <a:cs typeface="Poppins Bold"/>
                <a:sym typeface="Poppins Bold"/>
              </a:rPr>
              <a:t>3. Ekstrak data UPU.</a:t>
            </a:r>
          </a:p>
        </p:txBody>
      </p:sp>
      <p:sp>
        <p:nvSpPr>
          <p:cNvPr name="TextBox 30" id="30"/>
          <p:cNvSpPr txBox="true"/>
          <p:nvPr/>
        </p:nvSpPr>
        <p:spPr>
          <a:xfrm rot="0">
            <a:off x="15785495" y="7439790"/>
            <a:ext cx="1472107" cy="290075"/>
          </a:xfrm>
          <a:prstGeom prst="rect">
            <a:avLst/>
          </a:prstGeom>
        </p:spPr>
        <p:txBody>
          <a:bodyPr anchor="t" rtlCol="false" tIns="0" lIns="0" bIns="0" rIns="0">
            <a:spAutoFit/>
          </a:bodyPr>
          <a:lstStyle/>
          <a:p>
            <a:pPr algn="ctr">
              <a:lnSpc>
                <a:spcPts val="1127"/>
              </a:lnSpc>
            </a:pPr>
            <a:r>
              <a:rPr lang="en-US" b="true" sz="980">
                <a:solidFill>
                  <a:srgbClr val="000000"/>
                </a:solidFill>
                <a:latin typeface="Poppins Bold"/>
                <a:ea typeface="Poppins Bold"/>
                <a:cs typeface="Poppins Bold"/>
                <a:sym typeface="Poppins Bold"/>
              </a:rPr>
              <a:t>4. Integrasi data dalam Looker Studio</a:t>
            </a:r>
          </a:p>
        </p:txBody>
      </p:sp>
      <p:sp>
        <p:nvSpPr>
          <p:cNvPr name="TextBox 31" id="31"/>
          <p:cNvSpPr txBox="true"/>
          <p:nvPr/>
        </p:nvSpPr>
        <p:spPr>
          <a:xfrm rot="0">
            <a:off x="14158154" y="7789170"/>
            <a:ext cx="1472107" cy="357429"/>
          </a:xfrm>
          <a:prstGeom prst="rect">
            <a:avLst/>
          </a:prstGeom>
        </p:spPr>
        <p:txBody>
          <a:bodyPr anchor="t" rtlCol="false" tIns="0" lIns="0" bIns="0" rIns="0">
            <a:spAutoFit/>
          </a:bodyPr>
          <a:lstStyle/>
          <a:p>
            <a:pPr algn="ctr">
              <a:lnSpc>
                <a:spcPts val="917"/>
              </a:lnSpc>
            </a:pPr>
            <a:r>
              <a:rPr lang="en-US" sz="705">
                <a:solidFill>
                  <a:srgbClr val="000000"/>
                </a:solidFill>
                <a:latin typeface="Poppins"/>
                <a:ea typeface="Poppins"/>
                <a:cs typeface="Poppins"/>
                <a:sym typeface="Poppins"/>
              </a:rPr>
              <a:t>Sediakan senarai IPTA yang menawarkan bidang yang sama. </a:t>
            </a:r>
          </a:p>
        </p:txBody>
      </p:sp>
      <p:sp>
        <p:nvSpPr>
          <p:cNvPr name="TextBox 32" id="32"/>
          <p:cNvSpPr txBox="true"/>
          <p:nvPr/>
        </p:nvSpPr>
        <p:spPr>
          <a:xfrm rot="0">
            <a:off x="15785495" y="7789170"/>
            <a:ext cx="1472107" cy="241648"/>
          </a:xfrm>
          <a:prstGeom prst="rect">
            <a:avLst/>
          </a:prstGeom>
        </p:spPr>
        <p:txBody>
          <a:bodyPr anchor="t" rtlCol="false" tIns="0" lIns="0" bIns="0" rIns="0">
            <a:spAutoFit/>
          </a:bodyPr>
          <a:lstStyle/>
          <a:p>
            <a:pPr algn="ctr">
              <a:lnSpc>
                <a:spcPts val="917"/>
              </a:lnSpc>
            </a:pPr>
            <a:r>
              <a:rPr lang="en-US" sz="705">
                <a:solidFill>
                  <a:srgbClr val="000000"/>
                </a:solidFill>
                <a:latin typeface="Poppins"/>
                <a:ea typeface="Poppins"/>
                <a:cs typeface="Poppins"/>
                <a:sym typeface="Poppins"/>
              </a:rPr>
              <a:t>Susun dan masukkan data dalam Looker Studio.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10060"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165768" y="-98005"/>
            <a:ext cx="8247548" cy="10404055"/>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38244" t="-5088" r="-43664" b="0"/>
              </a:stretch>
            </a:blipFill>
          </p:spPr>
        </p:sp>
      </p:grpSp>
      <p:grpSp>
        <p:nvGrpSpPr>
          <p:cNvPr name="Group 7" id="7"/>
          <p:cNvGrpSpPr/>
          <p:nvPr/>
        </p:nvGrpSpPr>
        <p:grpSpPr>
          <a:xfrm rot="-10800000">
            <a:off x="9875437"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6572926"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0908076"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7679119" y="11047176"/>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7812647"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8621508"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8692356"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grpSp>
        <p:nvGrpSpPr>
          <p:cNvPr name="Group 22" id="22"/>
          <p:cNvGrpSpPr/>
          <p:nvPr/>
        </p:nvGrpSpPr>
        <p:grpSpPr>
          <a:xfrm rot="1258575">
            <a:off x="17290405" y="4917272"/>
            <a:ext cx="3086100" cy="7366081"/>
            <a:chOff x="0" y="0"/>
            <a:chExt cx="812800" cy="1940038"/>
          </a:xfrm>
        </p:grpSpPr>
        <p:sp>
          <p:nvSpPr>
            <p:cNvPr name="Freeform 23" id="23"/>
            <p:cNvSpPr/>
            <p:nvPr/>
          </p:nvSpPr>
          <p:spPr>
            <a:xfrm flipH="false" flipV="false" rot="0">
              <a:off x="0" y="0"/>
              <a:ext cx="812800" cy="1940038"/>
            </a:xfrm>
            <a:custGeom>
              <a:avLst/>
              <a:gdLst/>
              <a:ahLst/>
              <a:cxnLst/>
              <a:rect r="r" b="b" t="t" l="l"/>
              <a:pathLst>
                <a:path h="1940038" w="812800">
                  <a:moveTo>
                    <a:pt x="0" y="0"/>
                  </a:moveTo>
                  <a:lnTo>
                    <a:pt x="812800" y="0"/>
                  </a:lnTo>
                  <a:lnTo>
                    <a:pt x="812800" y="1940038"/>
                  </a:lnTo>
                  <a:lnTo>
                    <a:pt x="0" y="1940038"/>
                  </a:lnTo>
                  <a:close/>
                </a:path>
              </a:pathLst>
            </a:custGeom>
            <a:solidFill>
              <a:srgbClr val="9FD41E">
                <a:alpha val="80000"/>
              </a:srgbClr>
            </a:solidFill>
          </p:spPr>
        </p:sp>
        <p:sp>
          <p:nvSpPr>
            <p:cNvPr name="TextBox 24" id="24"/>
            <p:cNvSpPr txBox="true"/>
            <p:nvPr/>
          </p:nvSpPr>
          <p:spPr>
            <a:xfrm>
              <a:off x="0" y="-57150"/>
              <a:ext cx="812800" cy="1997188"/>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true" rot="-4137860">
            <a:off x="15927011" y="8993383"/>
            <a:ext cx="3475677" cy="165095"/>
          </a:xfrm>
          <a:custGeom>
            <a:avLst/>
            <a:gdLst/>
            <a:ahLst/>
            <a:cxnLst/>
            <a:rect r="r" b="b" t="t" l="l"/>
            <a:pathLst>
              <a:path h="165095" w="3475677">
                <a:moveTo>
                  <a:pt x="0" y="165095"/>
                </a:moveTo>
                <a:lnTo>
                  <a:pt x="3475677" y="165095"/>
                </a:lnTo>
                <a:lnTo>
                  <a:pt x="3475677" y="0"/>
                </a:lnTo>
                <a:lnTo>
                  <a:pt x="0" y="0"/>
                </a:lnTo>
                <a:lnTo>
                  <a:pt x="0" y="165095"/>
                </a:lnTo>
                <a:close/>
              </a:path>
            </a:pathLst>
          </a:custGeom>
          <a:blipFill>
            <a:blip r:embed="rId3">
              <a:alphaModFix amt="65000"/>
            </a:blip>
            <a:stretch>
              <a:fillRect l="0" t="0" r="0" b="0"/>
            </a:stretch>
          </a:blipFill>
        </p:spPr>
      </p:sp>
      <p:sp>
        <p:nvSpPr>
          <p:cNvPr name="Freeform 26" id="26"/>
          <p:cNvSpPr/>
          <p:nvPr/>
        </p:nvSpPr>
        <p:spPr>
          <a:xfrm flipH="false" flipV="false" rot="0">
            <a:off x="894727" y="954731"/>
            <a:ext cx="1135121" cy="1070817"/>
          </a:xfrm>
          <a:custGeom>
            <a:avLst/>
            <a:gdLst/>
            <a:ahLst/>
            <a:cxnLst/>
            <a:rect r="r" b="b" t="t" l="l"/>
            <a:pathLst>
              <a:path h="1070817" w="1135121">
                <a:moveTo>
                  <a:pt x="0" y="0"/>
                </a:moveTo>
                <a:lnTo>
                  <a:pt x="1135121" y="0"/>
                </a:lnTo>
                <a:lnTo>
                  <a:pt x="1135121" y="1070816"/>
                </a:lnTo>
                <a:lnTo>
                  <a:pt x="0" y="1070816"/>
                </a:lnTo>
                <a:lnTo>
                  <a:pt x="0" y="0"/>
                </a:lnTo>
                <a:close/>
              </a:path>
            </a:pathLst>
          </a:custGeom>
          <a:blipFill>
            <a:blip r:embed="rId4"/>
            <a:stretch>
              <a:fillRect l="0" t="0" r="0" b="0"/>
            </a:stretch>
          </a:blipFill>
        </p:spPr>
      </p:sp>
      <p:sp>
        <p:nvSpPr>
          <p:cNvPr name="TextBox 27" id="27"/>
          <p:cNvSpPr txBox="true"/>
          <p:nvPr/>
        </p:nvSpPr>
        <p:spPr>
          <a:xfrm rot="0">
            <a:off x="698718" y="2802900"/>
            <a:ext cx="9761035" cy="1639395"/>
          </a:xfrm>
          <a:prstGeom prst="rect">
            <a:avLst/>
          </a:prstGeom>
        </p:spPr>
        <p:txBody>
          <a:bodyPr anchor="t" rtlCol="false" tIns="0" lIns="0" bIns="0" rIns="0">
            <a:spAutoFit/>
          </a:bodyPr>
          <a:lstStyle/>
          <a:p>
            <a:pPr algn="l">
              <a:lnSpc>
                <a:spcPts val="11919"/>
              </a:lnSpc>
            </a:pPr>
            <a:r>
              <a:rPr lang="en-US" sz="10455" b="true">
                <a:solidFill>
                  <a:srgbClr val="272727"/>
                </a:solidFill>
                <a:latin typeface="Poppins Bold"/>
                <a:ea typeface="Poppins Bold"/>
                <a:cs typeface="Poppins Bold"/>
                <a:sym typeface="Poppins Bold"/>
              </a:rPr>
              <a:t>PENGENALAN</a:t>
            </a:r>
          </a:p>
        </p:txBody>
      </p:sp>
      <p:sp>
        <p:nvSpPr>
          <p:cNvPr name="TextBox 28" id="28"/>
          <p:cNvSpPr txBox="true"/>
          <p:nvPr/>
        </p:nvSpPr>
        <p:spPr>
          <a:xfrm rot="0">
            <a:off x="2134435" y="1189075"/>
            <a:ext cx="5563076" cy="655145"/>
          </a:xfrm>
          <a:prstGeom prst="rect">
            <a:avLst/>
          </a:prstGeom>
        </p:spPr>
        <p:txBody>
          <a:bodyPr anchor="t" rtlCol="false" tIns="0" lIns="0" bIns="0" rIns="0">
            <a:spAutoFit/>
          </a:bodyPr>
          <a:lstStyle/>
          <a:p>
            <a:pPr algn="l">
              <a:lnSpc>
                <a:spcPts val="2538"/>
              </a:lnSpc>
            </a:pPr>
            <a:r>
              <a:rPr lang="en-US" sz="2226" b="true">
                <a:solidFill>
                  <a:srgbClr val="272727"/>
                </a:solidFill>
                <a:latin typeface="Poppins Semi-Bold"/>
                <a:ea typeface="Poppins Semi-Bold"/>
                <a:cs typeface="Poppins Semi-Bold"/>
                <a:sym typeface="Poppins Semi-Bold"/>
              </a:rPr>
              <a:t>KOLOKIUM PENDIDIKAN &amp; INOVASI</a:t>
            </a:r>
          </a:p>
          <a:p>
            <a:pPr algn="l">
              <a:lnSpc>
                <a:spcPts val="2538"/>
              </a:lnSpc>
            </a:pPr>
            <a:r>
              <a:rPr lang="en-US" sz="2226" b="true">
                <a:solidFill>
                  <a:srgbClr val="272727"/>
                </a:solidFill>
                <a:latin typeface="Poppins Semi-Bold"/>
                <a:ea typeface="Poppins Semi-Bold"/>
                <a:cs typeface="Poppins Semi-Bold"/>
                <a:sym typeface="Poppins Semi-Bold"/>
              </a:rPr>
              <a:t> KOLEJ MATRIKULASI SARAWAK</a:t>
            </a:r>
          </a:p>
        </p:txBody>
      </p:sp>
      <p:grpSp>
        <p:nvGrpSpPr>
          <p:cNvPr name="Group 29" id="29"/>
          <p:cNvGrpSpPr/>
          <p:nvPr/>
        </p:nvGrpSpPr>
        <p:grpSpPr>
          <a:xfrm rot="0">
            <a:off x="894727" y="4442294"/>
            <a:ext cx="5059710" cy="2843744"/>
            <a:chOff x="0" y="0"/>
            <a:chExt cx="6746279" cy="3791659"/>
          </a:xfrm>
        </p:grpSpPr>
        <p:sp>
          <p:nvSpPr>
            <p:cNvPr name="Freeform 30" id="30"/>
            <p:cNvSpPr/>
            <p:nvPr/>
          </p:nvSpPr>
          <p:spPr>
            <a:xfrm flipH="false" flipV="false" rot="0">
              <a:off x="0" y="66043"/>
              <a:ext cx="6491187" cy="3278049"/>
            </a:xfrm>
            <a:custGeom>
              <a:avLst/>
              <a:gdLst/>
              <a:ahLst/>
              <a:cxnLst/>
              <a:rect r="r" b="b" t="t" l="l"/>
              <a:pathLst>
                <a:path h="3278049" w="6491187">
                  <a:moveTo>
                    <a:pt x="0" y="0"/>
                  </a:moveTo>
                  <a:lnTo>
                    <a:pt x="6491187" y="0"/>
                  </a:lnTo>
                  <a:lnTo>
                    <a:pt x="6491187" y="3278050"/>
                  </a:lnTo>
                  <a:lnTo>
                    <a:pt x="0" y="3278050"/>
                  </a:lnTo>
                  <a:lnTo>
                    <a:pt x="0" y="0"/>
                  </a:lnTo>
                  <a:close/>
                </a:path>
              </a:pathLst>
            </a:custGeom>
            <a:blipFill>
              <a:blip r:embed="rId5"/>
              <a:stretch>
                <a:fillRect l="0" t="0" r="0" b="0"/>
              </a:stretch>
            </a:blipFill>
          </p:spPr>
        </p:sp>
        <p:sp>
          <p:nvSpPr>
            <p:cNvPr name="Freeform 31" id="31"/>
            <p:cNvSpPr/>
            <p:nvPr/>
          </p:nvSpPr>
          <p:spPr>
            <a:xfrm flipH="false" flipV="false" rot="0">
              <a:off x="0" y="0"/>
              <a:ext cx="6746279" cy="3791659"/>
            </a:xfrm>
            <a:custGeom>
              <a:avLst/>
              <a:gdLst/>
              <a:ahLst/>
              <a:cxnLst/>
              <a:rect r="r" b="b" t="t" l="l"/>
              <a:pathLst>
                <a:path h="3791659" w="6746279">
                  <a:moveTo>
                    <a:pt x="0" y="0"/>
                  </a:moveTo>
                  <a:lnTo>
                    <a:pt x="6746279" y="0"/>
                  </a:lnTo>
                  <a:lnTo>
                    <a:pt x="6746279" y="3791659"/>
                  </a:lnTo>
                  <a:lnTo>
                    <a:pt x="0" y="3791659"/>
                  </a:lnTo>
                  <a:lnTo>
                    <a:pt x="0" y="0"/>
                  </a:lnTo>
                  <a:close/>
                </a:path>
              </a:pathLst>
            </a:custGeom>
            <a:blipFill>
              <a:blip r:embed="rId6"/>
              <a:stretch>
                <a:fillRect l="0" t="0" r="0" b="0"/>
              </a:stretch>
            </a:blip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5086" y="2551770"/>
            <a:ext cx="2401526" cy="2086325"/>
          </a:xfrm>
          <a:custGeom>
            <a:avLst/>
            <a:gdLst/>
            <a:ahLst/>
            <a:cxnLst/>
            <a:rect r="r" b="b" t="t" l="l"/>
            <a:pathLst>
              <a:path h="2086325" w="2401526">
                <a:moveTo>
                  <a:pt x="0" y="0"/>
                </a:moveTo>
                <a:lnTo>
                  <a:pt x="2401526" y="0"/>
                </a:lnTo>
                <a:lnTo>
                  <a:pt x="2401526" y="2086326"/>
                </a:lnTo>
                <a:lnTo>
                  <a:pt x="0" y="2086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61840" y="2687515"/>
            <a:ext cx="2088019" cy="1814836"/>
          </a:xfrm>
          <a:custGeom>
            <a:avLst/>
            <a:gdLst/>
            <a:ahLst/>
            <a:cxnLst/>
            <a:rect r="r" b="b" t="t" l="l"/>
            <a:pathLst>
              <a:path h="1814836" w="2088019">
                <a:moveTo>
                  <a:pt x="0" y="0"/>
                </a:moveTo>
                <a:lnTo>
                  <a:pt x="2088018" y="0"/>
                </a:lnTo>
                <a:lnTo>
                  <a:pt x="2088018" y="1814836"/>
                </a:lnTo>
                <a:lnTo>
                  <a:pt x="0" y="1814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64838" y="2551770"/>
            <a:ext cx="2401526" cy="2086325"/>
          </a:xfrm>
          <a:custGeom>
            <a:avLst/>
            <a:gdLst/>
            <a:ahLst/>
            <a:cxnLst/>
            <a:rect r="r" b="b" t="t" l="l"/>
            <a:pathLst>
              <a:path h="2086325" w="2401526">
                <a:moveTo>
                  <a:pt x="0" y="0"/>
                </a:moveTo>
                <a:lnTo>
                  <a:pt x="2401525" y="0"/>
                </a:lnTo>
                <a:lnTo>
                  <a:pt x="2401525" y="2086326"/>
                </a:lnTo>
                <a:lnTo>
                  <a:pt x="0" y="2086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021591" y="2687515"/>
            <a:ext cx="2088019" cy="1814836"/>
          </a:xfrm>
          <a:custGeom>
            <a:avLst/>
            <a:gdLst/>
            <a:ahLst/>
            <a:cxnLst/>
            <a:rect r="r" b="b" t="t" l="l"/>
            <a:pathLst>
              <a:path h="1814836" w="2088019">
                <a:moveTo>
                  <a:pt x="0" y="0"/>
                </a:moveTo>
                <a:lnTo>
                  <a:pt x="2088019" y="0"/>
                </a:lnTo>
                <a:lnTo>
                  <a:pt x="2088019" y="1814836"/>
                </a:lnTo>
                <a:lnTo>
                  <a:pt x="0" y="1814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5021354" y="9893479"/>
            <a:ext cx="16583520" cy="1074361"/>
            <a:chOff x="0" y="0"/>
            <a:chExt cx="5405821" cy="350215"/>
          </a:xfrm>
        </p:grpSpPr>
        <p:sp>
          <p:nvSpPr>
            <p:cNvPr name="Freeform 7" id="7"/>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8" id="8"/>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880973" y="9893479"/>
            <a:ext cx="13266646" cy="1074361"/>
            <a:chOff x="0" y="0"/>
            <a:chExt cx="4324602" cy="350215"/>
          </a:xfrm>
        </p:grpSpPr>
        <p:sp>
          <p:nvSpPr>
            <p:cNvPr name="Freeform 10" id="10"/>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11" id="11"/>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252944" y="2843162"/>
            <a:ext cx="1305810" cy="1374537"/>
          </a:xfrm>
          <a:custGeom>
            <a:avLst/>
            <a:gdLst/>
            <a:ahLst/>
            <a:cxnLst/>
            <a:rect r="r" b="b" t="t" l="l"/>
            <a:pathLst>
              <a:path h="1374537" w="1305810">
                <a:moveTo>
                  <a:pt x="0" y="0"/>
                </a:moveTo>
                <a:lnTo>
                  <a:pt x="1305810" y="0"/>
                </a:lnTo>
                <a:lnTo>
                  <a:pt x="1305810" y="1374537"/>
                </a:lnTo>
                <a:lnTo>
                  <a:pt x="0" y="13745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477856" y="2942686"/>
            <a:ext cx="1175489" cy="1175489"/>
          </a:xfrm>
          <a:custGeom>
            <a:avLst/>
            <a:gdLst/>
            <a:ahLst/>
            <a:cxnLst/>
            <a:rect r="r" b="b" t="t" l="l"/>
            <a:pathLst>
              <a:path h="1175489" w="1175489">
                <a:moveTo>
                  <a:pt x="0" y="0"/>
                </a:moveTo>
                <a:lnTo>
                  <a:pt x="1175489" y="0"/>
                </a:lnTo>
                <a:lnTo>
                  <a:pt x="1175489" y="1175489"/>
                </a:lnTo>
                <a:lnTo>
                  <a:pt x="0" y="11754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4782998" y="1009650"/>
            <a:ext cx="9390375" cy="1343025"/>
          </a:xfrm>
          <a:prstGeom prst="rect">
            <a:avLst/>
          </a:prstGeom>
        </p:spPr>
        <p:txBody>
          <a:bodyPr anchor="t" rtlCol="false" tIns="0" lIns="0" bIns="0" rIns="0">
            <a:spAutoFit/>
          </a:bodyPr>
          <a:lstStyle/>
          <a:p>
            <a:pPr algn="ctr">
              <a:lnSpc>
                <a:spcPts val="5174"/>
              </a:lnSpc>
            </a:pPr>
            <a:r>
              <a:rPr lang="en-US" sz="4499" b="true">
                <a:solidFill>
                  <a:srgbClr val="000000"/>
                </a:solidFill>
                <a:latin typeface="Poppins Bold"/>
                <a:ea typeface="Poppins Bold"/>
                <a:cs typeface="Poppins Bold"/>
                <a:sym typeface="Poppins Bold"/>
              </a:rPr>
              <a:t>Langkah-langkah Pembinaan</a:t>
            </a:r>
          </a:p>
          <a:p>
            <a:pPr algn="ctr">
              <a:lnSpc>
                <a:spcPts val="5174"/>
              </a:lnSpc>
            </a:pPr>
            <a:r>
              <a:rPr lang="en-US" b="true" sz="4499">
                <a:solidFill>
                  <a:srgbClr val="000000"/>
                </a:solidFill>
                <a:latin typeface="Poppins Bold"/>
                <a:ea typeface="Poppins Bold"/>
                <a:cs typeface="Poppins Bold"/>
                <a:sym typeface="Poppins Bold"/>
              </a:rPr>
              <a:t>Merit Matrix Match</a:t>
            </a:r>
          </a:p>
        </p:txBody>
      </p:sp>
      <p:sp>
        <p:nvSpPr>
          <p:cNvPr name="TextBox 17" id="17"/>
          <p:cNvSpPr txBox="true"/>
          <p:nvPr/>
        </p:nvSpPr>
        <p:spPr>
          <a:xfrm rot="0">
            <a:off x="1064176" y="5161773"/>
            <a:ext cx="3683346" cy="387350"/>
          </a:xfrm>
          <a:prstGeom prst="rect">
            <a:avLst/>
          </a:prstGeom>
        </p:spPr>
        <p:txBody>
          <a:bodyPr anchor="t" rtlCol="false" tIns="0" lIns="0" bIns="0" rIns="0">
            <a:spAutoFit/>
          </a:bodyPr>
          <a:lstStyle/>
          <a:p>
            <a:pPr algn="l">
              <a:lnSpc>
                <a:spcPts val="2874"/>
              </a:lnSpc>
            </a:pPr>
            <a:r>
              <a:rPr lang="en-US" sz="2499" b="true">
                <a:solidFill>
                  <a:srgbClr val="000000"/>
                </a:solidFill>
                <a:latin typeface="Poppins Bold"/>
                <a:ea typeface="Poppins Bold"/>
                <a:cs typeface="Poppins Bold"/>
                <a:sym typeface="Poppins Bold"/>
              </a:rPr>
              <a:t>1.  Wujudkan </a:t>
            </a:r>
            <a:r>
              <a:rPr lang="en-US" b="true" sz="2499" i="true">
                <a:solidFill>
                  <a:srgbClr val="000000"/>
                </a:solidFill>
                <a:latin typeface="Poppins Bold Italics"/>
                <a:ea typeface="Poppins Bold Italics"/>
                <a:cs typeface="Poppins Bold Italics"/>
                <a:sym typeface="Poppins Bold Italics"/>
              </a:rPr>
              <a:t>Dataset</a:t>
            </a:r>
          </a:p>
        </p:txBody>
      </p:sp>
      <p:sp>
        <p:nvSpPr>
          <p:cNvPr name="TextBox 18" id="18"/>
          <p:cNvSpPr txBox="true"/>
          <p:nvPr/>
        </p:nvSpPr>
        <p:spPr>
          <a:xfrm rot="0">
            <a:off x="5387333" y="4799922"/>
            <a:ext cx="3356534" cy="1111250"/>
          </a:xfrm>
          <a:prstGeom prst="rect">
            <a:avLst/>
          </a:prstGeom>
        </p:spPr>
        <p:txBody>
          <a:bodyPr anchor="t" rtlCol="false" tIns="0" lIns="0" bIns="0" rIns="0">
            <a:spAutoFit/>
          </a:bodyPr>
          <a:lstStyle/>
          <a:p>
            <a:pPr algn="ctr">
              <a:lnSpc>
                <a:spcPts val="2874"/>
              </a:lnSpc>
            </a:pPr>
            <a:r>
              <a:rPr lang="en-US" b="true" sz="2499">
                <a:solidFill>
                  <a:srgbClr val="000000"/>
                </a:solidFill>
                <a:latin typeface="Poppins Bold"/>
                <a:ea typeface="Poppins Bold"/>
                <a:cs typeface="Poppins Bold"/>
                <a:sym typeface="Poppins Bold"/>
              </a:rPr>
              <a:t>2. ‘Data cleaning’ dan penandaan (‘tagging’)</a:t>
            </a:r>
          </a:p>
        </p:txBody>
      </p:sp>
      <p:sp>
        <p:nvSpPr>
          <p:cNvPr name="TextBox 19" id="19"/>
          <p:cNvSpPr txBox="true"/>
          <p:nvPr/>
        </p:nvSpPr>
        <p:spPr>
          <a:xfrm rot="0">
            <a:off x="1028700" y="6044423"/>
            <a:ext cx="3754298" cy="2377440"/>
          </a:xfrm>
          <a:prstGeom prst="rect">
            <a:avLst/>
          </a:prstGeom>
        </p:spPr>
        <p:txBody>
          <a:bodyPr anchor="t" rtlCol="false" tIns="0" lIns="0" bIns="0" rIns="0">
            <a:spAutoFit/>
          </a:bodyPr>
          <a:lstStyle/>
          <a:p>
            <a:pPr algn="l" marL="388618" indent="-194309" lvl="1">
              <a:lnSpc>
                <a:spcPts val="2339"/>
              </a:lnSpc>
              <a:buFont typeface="Arial"/>
              <a:buChar char="•"/>
            </a:pPr>
            <a:r>
              <a:rPr lang="en-US" sz="1799">
                <a:solidFill>
                  <a:srgbClr val="000000"/>
                </a:solidFill>
                <a:latin typeface="Poppins"/>
                <a:ea typeface="Poppins"/>
                <a:cs typeface="Poppins"/>
                <a:sym typeface="Poppins"/>
              </a:rPr>
              <a:t>Data keputusan akademik dan kokurikulum bagi tahun 2021, 2022 dan 2023.</a:t>
            </a:r>
          </a:p>
          <a:p>
            <a:pPr algn="l" marL="388618" indent="-194309" lvl="1">
              <a:lnSpc>
                <a:spcPts val="2339"/>
              </a:lnSpc>
              <a:buFont typeface="Arial"/>
              <a:buChar char="•"/>
            </a:pPr>
            <a:r>
              <a:rPr lang="en-US" sz="1799">
                <a:solidFill>
                  <a:srgbClr val="000000"/>
                </a:solidFill>
                <a:latin typeface="Poppins"/>
                <a:ea typeface="Poppins"/>
                <a:cs typeface="Poppins"/>
                <a:sym typeface="Poppins"/>
              </a:rPr>
              <a:t>Data analisis tawaran kemasukan UPU tahun 2021, 2022, 2023</a:t>
            </a:r>
          </a:p>
          <a:p>
            <a:pPr algn="l" marL="388618" indent="-194309" lvl="1">
              <a:lnSpc>
                <a:spcPts val="2339"/>
              </a:lnSpc>
              <a:buFont typeface="Arial"/>
              <a:buChar char="•"/>
            </a:pPr>
            <a:r>
              <a:rPr lang="en-US" sz="1799">
                <a:solidFill>
                  <a:srgbClr val="000000"/>
                </a:solidFill>
                <a:latin typeface="Poppins"/>
                <a:ea typeface="Poppins"/>
                <a:cs typeface="Poppins"/>
                <a:sym typeface="Poppins"/>
              </a:rPr>
              <a:t>Data purata merit UPU bagi program pengajian.</a:t>
            </a:r>
          </a:p>
        </p:txBody>
      </p:sp>
      <p:sp>
        <p:nvSpPr>
          <p:cNvPr name="TextBox 20" id="20"/>
          <p:cNvSpPr txBox="true"/>
          <p:nvPr/>
        </p:nvSpPr>
        <p:spPr>
          <a:xfrm rot="0">
            <a:off x="5188451" y="5953375"/>
            <a:ext cx="3755088" cy="2967990"/>
          </a:xfrm>
          <a:prstGeom prst="rect">
            <a:avLst/>
          </a:prstGeom>
        </p:spPr>
        <p:txBody>
          <a:bodyPr anchor="t" rtlCol="false" tIns="0" lIns="0" bIns="0" rIns="0">
            <a:spAutoFit/>
          </a:bodyPr>
          <a:lstStyle/>
          <a:p>
            <a:pPr algn="l" marL="388618" indent="-194309" lvl="1">
              <a:lnSpc>
                <a:spcPts val="2339"/>
              </a:lnSpc>
              <a:buFont typeface="Arial"/>
              <a:buChar char="•"/>
            </a:pPr>
            <a:r>
              <a:rPr lang="en-US" sz="1799">
                <a:solidFill>
                  <a:srgbClr val="000000"/>
                </a:solidFill>
                <a:latin typeface="Poppins"/>
                <a:ea typeface="Poppins"/>
                <a:cs typeface="Poppins"/>
                <a:sym typeface="Poppins"/>
              </a:rPr>
              <a:t>Nama program yang diisi oleh alumni adalah selaras dengan senarai program pengajian dalam e-Panduan UPU. Ejaan nama program disemak dan dibetulkan.</a:t>
            </a:r>
          </a:p>
          <a:p>
            <a:pPr algn="l" marL="388618" indent="-194309" lvl="1">
              <a:lnSpc>
                <a:spcPts val="2339"/>
              </a:lnSpc>
              <a:buFont typeface="Arial"/>
              <a:buChar char="•"/>
            </a:pPr>
            <a:r>
              <a:rPr lang="en-US" sz="1799">
                <a:solidFill>
                  <a:srgbClr val="000000"/>
                </a:solidFill>
                <a:latin typeface="Poppins"/>
                <a:ea typeface="Poppins"/>
                <a:cs typeface="Poppins"/>
                <a:sym typeface="Poppins"/>
              </a:rPr>
              <a:t>Program pengajian dikelompokkan mengikut senarai dalam e-Panduan UPU.</a:t>
            </a:r>
          </a:p>
        </p:txBody>
      </p:sp>
      <p:sp>
        <p:nvSpPr>
          <p:cNvPr name="TextBox 21" id="21"/>
          <p:cNvSpPr txBox="true"/>
          <p:nvPr/>
        </p:nvSpPr>
        <p:spPr>
          <a:xfrm rot="0">
            <a:off x="10894047" y="8892790"/>
            <a:ext cx="7240002" cy="20764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Poppins"/>
                <a:ea typeface="Poppins"/>
                <a:cs typeface="Poppins"/>
                <a:sym typeface="Poppins"/>
              </a:rPr>
              <a:t>Dasu, T., &amp; Johnson, T. (2003). Exploratory data mining and data cleaning. John Wiley &amp; Sons.</a:t>
            </a:r>
          </a:p>
        </p:txBody>
      </p:sp>
      <p:sp>
        <p:nvSpPr>
          <p:cNvPr name="TextBox 22" id="22"/>
          <p:cNvSpPr txBox="true"/>
          <p:nvPr/>
        </p:nvSpPr>
        <p:spPr>
          <a:xfrm rot="0">
            <a:off x="10894047" y="9229725"/>
            <a:ext cx="7240002" cy="41719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Poppins"/>
                <a:ea typeface="Poppins"/>
                <a:cs typeface="Poppins"/>
                <a:sym typeface="Poppins"/>
              </a:rPr>
              <a:t>Pipino, L. L., Lee, Y. W., &amp; Wang, R. Y. (2002). Data quality assessment. Communications of the ACM, 45(4), 211-218.</a:t>
            </a:r>
          </a:p>
        </p:txBody>
      </p:sp>
      <p:sp>
        <p:nvSpPr>
          <p:cNvPr name="Freeform 23" id="23"/>
          <p:cNvSpPr/>
          <p:nvPr/>
        </p:nvSpPr>
        <p:spPr>
          <a:xfrm flipH="false" flipV="false" rot="0">
            <a:off x="10024589" y="2551770"/>
            <a:ext cx="2401526" cy="2086325"/>
          </a:xfrm>
          <a:custGeom>
            <a:avLst/>
            <a:gdLst/>
            <a:ahLst/>
            <a:cxnLst/>
            <a:rect r="r" b="b" t="t" l="l"/>
            <a:pathLst>
              <a:path h="2086325" w="2401526">
                <a:moveTo>
                  <a:pt x="0" y="0"/>
                </a:moveTo>
                <a:lnTo>
                  <a:pt x="2401526" y="0"/>
                </a:lnTo>
                <a:lnTo>
                  <a:pt x="2401526" y="2086326"/>
                </a:lnTo>
                <a:lnTo>
                  <a:pt x="0" y="2086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0176729" y="2687515"/>
            <a:ext cx="2088019" cy="1814836"/>
          </a:xfrm>
          <a:custGeom>
            <a:avLst/>
            <a:gdLst/>
            <a:ahLst/>
            <a:cxnLst/>
            <a:rect r="r" b="b" t="t" l="l"/>
            <a:pathLst>
              <a:path h="1814836" w="2088019">
                <a:moveTo>
                  <a:pt x="0" y="0"/>
                </a:moveTo>
                <a:lnTo>
                  <a:pt x="2088019" y="0"/>
                </a:lnTo>
                <a:lnTo>
                  <a:pt x="2088019" y="1814836"/>
                </a:lnTo>
                <a:lnTo>
                  <a:pt x="0" y="1814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0631170" y="3025263"/>
            <a:ext cx="1179137" cy="1139341"/>
          </a:xfrm>
          <a:custGeom>
            <a:avLst/>
            <a:gdLst/>
            <a:ahLst/>
            <a:cxnLst/>
            <a:rect r="r" b="b" t="t" l="l"/>
            <a:pathLst>
              <a:path h="1139341" w="1179137">
                <a:moveTo>
                  <a:pt x="0" y="0"/>
                </a:moveTo>
                <a:lnTo>
                  <a:pt x="1179137" y="0"/>
                </a:lnTo>
                <a:lnTo>
                  <a:pt x="1179137" y="1139340"/>
                </a:lnTo>
                <a:lnTo>
                  <a:pt x="0" y="11393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6" id="26"/>
          <p:cNvSpPr txBox="true"/>
          <p:nvPr/>
        </p:nvSpPr>
        <p:spPr>
          <a:xfrm rot="0">
            <a:off x="9343589" y="5161872"/>
            <a:ext cx="3754298" cy="387350"/>
          </a:xfrm>
          <a:prstGeom prst="rect">
            <a:avLst/>
          </a:prstGeom>
        </p:spPr>
        <p:txBody>
          <a:bodyPr anchor="t" rtlCol="false" tIns="0" lIns="0" bIns="0" rIns="0">
            <a:spAutoFit/>
          </a:bodyPr>
          <a:lstStyle/>
          <a:p>
            <a:pPr algn="ctr">
              <a:lnSpc>
                <a:spcPts val="2874"/>
              </a:lnSpc>
            </a:pPr>
            <a:r>
              <a:rPr lang="en-US" b="true" sz="2499">
                <a:solidFill>
                  <a:srgbClr val="000000"/>
                </a:solidFill>
                <a:latin typeface="Poppins Bold"/>
                <a:ea typeface="Poppins Bold"/>
                <a:cs typeface="Poppins Bold"/>
                <a:sym typeface="Poppins Bold"/>
              </a:rPr>
              <a:t>3. Ekstrak data UPU.</a:t>
            </a:r>
          </a:p>
        </p:txBody>
      </p:sp>
      <p:sp>
        <p:nvSpPr>
          <p:cNvPr name="TextBox 27" id="27"/>
          <p:cNvSpPr txBox="true"/>
          <p:nvPr/>
        </p:nvSpPr>
        <p:spPr>
          <a:xfrm rot="0">
            <a:off x="9353114" y="6044423"/>
            <a:ext cx="3754298" cy="901065"/>
          </a:xfrm>
          <a:prstGeom prst="rect">
            <a:avLst/>
          </a:prstGeom>
        </p:spPr>
        <p:txBody>
          <a:bodyPr anchor="t" rtlCol="false" tIns="0" lIns="0" bIns="0" rIns="0">
            <a:spAutoFit/>
          </a:bodyPr>
          <a:lstStyle/>
          <a:p>
            <a:pPr algn="ctr">
              <a:lnSpc>
                <a:spcPts val="2339"/>
              </a:lnSpc>
            </a:pPr>
            <a:r>
              <a:rPr lang="en-US" sz="1799">
                <a:solidFill>
                  <a:srgbClr val="000000"/>
                </a:solidFill>
                <a:latin typeface="Poppins"/>
                <a:ea typeface="Poppins"/>
                <a:cs typeface="Poppins"/>
                <a:sym typeface="Poppins"/>
              </a:rPr>
              <a:t>Sediakan senarai IPTA yang menawarkan bidang yang sama. </a:t>
            </a:r>
          </a:p>
        </p:txBody>
      </p:sp>
      <p:sp>
        <p:nvSpPr>
          <p:cNvPr name="Freeform 28" id="28"/>
          <p:cNvSpPr/>
          <p:nvPr/>
        </p:nvSpPr>
        <p:spPr>
          <a:xfrm flipH="false" flipV="false" rot="0">
            <a:off x="16052538" y="6423768"/>
            <a:ext cx="941668" cy="818074"/>
          </a:xfrm>
          <a:custGeom>
            <a:avLst/>
            <a:gdLst/>
            <a:ahLst/>
            <a:cxnLst/>
            <a:rect r="r" b="b" t="t" l="l"/>
            <a:pathLst>
              <a:path h="818074" w="941668">
                <a:moveTo>
                  <a:pt x="0" y="0"/>
                </a:moveTo>
                <a:lnTo>
                  <a:pt x="941668" y="0"/>
                </a:lnTo>
                <a:lnTo>
                  <a:pt x="941668" y="818074"/>
                </a:lnTo>
                <a:lnTo>
                  <a:pt x="0" y="818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16114003" y="6476995"/>
            <a:ext cx="818738" cy="711620"/>
          </a:xfrm>
          <a:custGeom>
            <a:avLst/>
            <a:gdLst/>
            <a:ahLst/>
            <a:cxnLst/>
            <a:rect r="r" b="b" t="t" l="l"/>
            <a:pathLst>
              <a:path h="711620" w="818738">
                <a:moveTo>
                  <a:pt x="0" y="0"/>
                </a:moveTo>
                <a:lnTo>
                  <a:pt x="818738" y="0"/>
                </a:lnTo>
                <a:lnTo>
                  <a:pt x="818738" y="711620"/>
                </a:lnTo>
                <a:lnTo>
                  <a:pt x="0" y="711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16284697" y="6611815"/>
            <a:ext cx="473702" cy="391396"/>
          </a:xfrm>
          <a:custGeom>
            <a:avLst/>
            <a:gdLst/>
            <a:ahLst/>
            <a:cxnLst/>
            <a:rect r="r" b="b" t="t" l="l"/>
            <a:pathLst>
              <a:path h="391396" w="473702">
                <a:moveTo>
                  <a:pt x="0" y="0"/>
                </a:moveTo>
                <a:lnTo>
                  <a:pt x="473702" y="0"/>
                </a:lnTo>
                <a:lnTo>
                  <a:pt x="473702" y="391396"/>
                </a:lnTo>
                <a:lnTo>
                  <a:pt x="0" y="3913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1" id="31"/>
          <p:cNvSpPr txBox="true"/>
          <p:nvPr/>
        </p:nvSpPr>
        <p:spPr>
          <a:xfrm rot="0">
            <a:off x="15785495" y="7439790"/>
            <a:ext cx="1472107" cy="290075"/>
          </a:xfrm>
          <a:prstGeom prst="rect">
            <a:avLst/>
          </a:prstGeom>
        </p:spPr>
        <p:txBody>
          <a:bodyPr anchor="t" rtlCol="false" tIns="0" lIns="0" bIns="0" rIns="0">
            <a:spAutoFit/>
          </a:bodyPr>
          <a:lstStyle/>
          <a:p>
            <a:pPr algn="ctr">
              <a:lnSpc>
                <a:spcPts val="1127"/>
              </a:lnSpc>
            </a:pPr>
            <a:r>
              <a:rPr lang="en-US" b="true" sz="980">
                <a:solidFill>
                  <a:srgbClr val="000000"/>
                </a:solidFill>
                <a:latin typeface="Poppins Bold"/>
                <a:ea typeface="Poppins Bold"/>
                <a:cs typeface="Poppins Bold"/>
                <a:sym typeface="Poppins Bold"/>
              </a:rPr>
              <a:t>4. Integrasi data dalam Looker Studio</a:t>
            </a:r>
          </a:p>
        </p:txBody>
      </p:sp>
      <p:sp>
        <p:nvSpPr>
          <p:cNvPr name="TextBox 32" id="32"/>
          <p:cNvSpPr txBox="true"/>
          <p:nvPr/>
        </p:nvSpPr>
        <p:spPr>
          <a:xfrm rot="0">
            <a:off x="15785495" y="7789170"/>
            <a:ext cx="1472107" cy="241648"/>
          </a:xfrm>
          <a:prstGeom prst="rect">
            <a:avLst/>
          </a:prstGeom>
        </p:spPr>
        <p:txBody>
          <a:bodyPr anchor="t" rtlCol="false" tIns="0" lIns="0" bIns="0" rIns="0">
            <a:spAutoFit/>
          </a:bodyPr>
          <a:lstStyle/>
          <a:p>
            <a:pPr algn="ctr">
              <a:lnSpc>
                <a:spcPts val="917"/>
              </a:lnSpc>
            </a:pPr>
            <a:r>
              <a:rPr lang="en-US" sz="705">
                <a:solidFill>
                  <a:srgbClr val="000000"/>
                </a:solidFill>
                <a:latin typeface="Poppins"/>
                <a:ea typeface="Poppins"/>
                <a:cs typeface="Poppins"/>
                <a:sym typeface="Poppins"/>
              </a:rPr>
              <a:t>Susun dan masukkan data dalam Looker Studio.</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5086" y="2551770"/>
            <a:ext cx="2401526" cy="2086325"/>
          </a:xfrm>
          <a:custGeom>
            <a:avLst/>
            <a:gdLst/>
            <a:ahLst/>
            <a:cxnLst/>
            <a:rect r="r" b="b" t="t" l="l"/>
            <a:pathLst>
              <a:path h="2086325" w="2401526">
                <a:moveTo>
                  <a:pt x="0" y="0"/>
                </a:moveTo>
                <a:lnTo>
                  <a:pt x="2401526" y="0"/>
                </a:lnTo>
                <a:lnTo>
                  <a:pt x="2401526" y="2086326"/>
                </a:lnTo>
                <a:lnTo>
                  <a:pt x="0" y="2086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61840" y="2687515"/>
            <a:ext cx="2088019" cy="1814836"/>
          </a:xfrm>
          <a:custGeom>
            <a:avLst/>
            <a:gdLst/>
            <a:ahLst/>
            <a:cxnLst/>
            <a:rect r="r" b="b" t="t" l="l"/>
            <a:pathLst>
              <a:path h="1814836" w="2088019">
                <a:moveTo>
                  <a:pt x="0" y="0"/>
                </a:moveTo>
                <a:lnTo>
                  <a:pt x="2088018" y="0"/>
                </a:lnTo>
                <a:lnTo>
                  <a:pt x="2088018" y="1814836"/>
                </a:lnTo>
                <a:lnTo>
                  <a:pt x="0" y="1814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64838" y="2551770"/>
            <a:ext cx="2401526" cy="2086325"/>
          </a:xfrm>
          <a:custGeom>
            <a:avLst/>
            <a:gdLst/>
            <a:ahLst/>
            <a:cxnLst/>
            <a:rect r="r" b="b" t="t" l="l"/>
            <a:pathLst>
              <a:path h="2086325" w="2401526">
                <a:moveTo>
                  <a:pt x="0" y="0"/>
                </a:moveTo>
                <a:lnTo>
                  <a:pt x="2401525" y="0"/>
                </a:lnTo>
                <a:lnTo>
                  <a:pt x="2401525" y="2086326"/>
                </a:lnTo>
                <a:lnTo>
                  <a:pt x="0" y="2086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021591" y="2687515"/>
            <a:ext cx="2088019" cy="1814836"/>
          </a:xfrm>
          <a:custGeom>
            <a:avLst/>
            <a:gdLst/>
            <a:ahLst/>
            <a:cxnLst/>
            <a:rect r="r" b="b" t="t" l="l"/>
            <a:pathLst>
              <a:path h="1814836" w="2088019">
                <a:moveTo>
                  <a:pt x="0" y="0"/>
                </a:moveTo>
                <a:lnTo>
                  <a:pt x="2088019" y="0"/>
                </a:lnTo>
                <a:lnTo>
                  <a:pt x="2088019" y="1814836"/>
                </a:lnTo>
                <a:lnTo>
                  <a:pt x="0" y="1814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024589" y="2551770"/>
            <a:ext cx="2401526" cy="2086325"/>
          </a:xfrm>
          <a:custGeom>
            <a:avLst/>
            <a:gdLst/>
            <a:ahLst/>
            <a:cxnLst/>
            <a:rect r="r" b="b" t="t" l="l"/>
            <a:pathLst>
              <a:path h="2086325" w="2401526">
                <a:moveTo>
                  <a:pt x="0" y="0"/>
                </a:moveTo>
                <a:lnTo>
                  <a:pt x="2401526" y="0"/>
                </a:lnTo>
                <a:lnTo>
                  <a:pt x="2401526" y="2086326"/>
                </a:lnTo>
                <a:lnTo>
                  <a:pt x="0" y="2086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176729" y="2687515"/>
            <a:ext cx="2088019" cy="1814836"/>
          </a:xfrm>
          <a:custGeom>
            <a:avLst/>
            <a:gdLst/>
            <a:ahLst/>
            <a:cxnLst/>
            <a:rect r="r" b="b" t="t" l="l"/>
            <a:pathLst>
              <a:path h="1814836" w="2088019">
                <a:moveTo>
                  <a:pt x="0" y="0"/>
                </a:moveTo>
                <a:lnTo>
                  <a:pt x="2088019" y="0"/>
                </a:lnTo>
                <a:lnTo>
                  <a:pt x="2088019" y="1814836"/>
                </a:lnTo>
                <a:lnTo>
                  <a:pt x="0" y="1814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184340" y="2551770"/>
            <a:ext cx="2401526" cy="2086325"/>
          </a:xfrm>
          <a:custGeom>
            <a:avLst/>
            <a:gdLst/>
            <a:ahLst/>
            <a:cxnLst/>
            <a:rect r="r" b="b" t="t" l="l"/>
            <a:pathLst>
              <a:path h="2086325" w="2401526">
                <a:moveTo>
                  <a:pt x="0" y="0"/>
                </a:moveTo>
                <a:lnTo>
                  <a:pt x="2401526" y="0"/>
                </a:lnTo>
                <a:lnTo>
                  <a:pt x="2401526" y="2086326"/>
                </a:lnTo>
                <a:lnTo>
                  <a:pt x="0" y="2086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341094" y="2687515"/>
            <a:ext cx="2088019" cy="1814836"/>
          </a:xfrm>
          <a:custGeom>
            <a:avLst/>
            <a:gdLst/>
            <a:ahLst/>
            <a:cxnLst/>
            <a:rect r="r" b="b" t="t" l="l"/>
            <a:pathLst>
              <a:path h="1814836" w="2088019">
                <a:moveTo>
                  <a:pt x="0" y="0"/>
                </a:moveTo>
                <a:lnTo>
                  <a:pt x="2088019" y="0"/>
                </a:lnTo>
                <a:lnTo>
                  <a:pt x="2088019" y="1814836"/>
                </a:lnTo>
                <a:lnTo>
                  <a:pt x="0" y="1814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021354" y="9893479"/>
            <a:ext cx="16583520" cy="1074361"/>
            <a:chOff x="0" y="0"/>
            <a:chExt cx="5405821" cy="350215"/>
          </a:xfrm>
        </p:grpSpPr>
        <p:sp>
          <p:nvSpPr>
            <p:cNvPr name="Freeform 11" id="11"/>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12" id="12"/>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880973" y="9893479"/>
            <a:ext cx="13266646" cy="1074361"/>
            <a:chOff x="0" y="0"/>
            <a:chExt cx="4324602" cy="350215"/>
          </a:xfrm>
        </p:grpSpPr>
        <p:sp>
          <p:nvSpPr>
            <p:cNvPr name="Freeform 14" id="14"/>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15" id="15"/>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2252944" y="2843162"/>
            <a:ext cx="1305810" cy="1374537"/>
          </a:xfrm>
          <a:custGeom>
            <a:avLst/>
            <a:gdLst/>
            <a:ahLst/>
            <a:cxnLst/>
            <a:rect r="r" b="b" t="t" l="l"/>
            <a:pathLst>
              <a:path h="1374537" w="1305810">
                <a:moveTo>
                  <a:pt x="0" y="0"/>
                </a:moveTo>
                <a:lnTo>
                  <a:pt x="1305810" y="0"/>
                </a:lnTo>
                <a:lnTo>
                  <a:pt x="1305810" y="1374537"/>
                </a:lnTo>
                <a:lnTo>
                  <a:pt x="0" y="13745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6477856" y="2942686"/>
            <a:ext cx="1175489" cy="1175489"/>
          </a:xfrm>
          <a:custGeom>
            <a:avLst/>
            <a:gdLst/>
            <a:ahLst/>
            <a:cxnLst/>
            <a:rect r="r" b="b" t="t" l="l"/>
            <a:pathLst>
              <a:path h="1175489" w="1175489">
                <a:moveTo>
                  <a:pt x="0" y="0"/>
                </a:moveTo>
                <a:lnTo>
                  <a:pt x="1175489" y="0"/>
                </a:lnTo>
                <a:lnTo>
                  <a:pt x="1175489" y="1175489"/>
                </a:lnTo>
                <a:lnTo>
                  <a:pt x="0" y="11754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0631170" y="3025263"/>
            <a:ext cx="1179137" cy="1139341"/>
          </a:xfrm>
          <a:custGeom>
            <a:avLst/>
            <a:gdLst/>
            <a:ahLst/>
            <a:cxnLst/>
            <a:rect r="r" b="b" t="t" l="l"/>
            <a:pathLst>
              <a:path h="1139341" w="1179137">
                <a:moveTo>
                  <a:pt x="0" y="0"/>
                </a:moveTo>
                <a:lnTo>
                  <a:pt x="1179137" y="0"/>
                </a:lnTo>
                <a:lnTo>
                  <a:pt x="1179137" y="1139340"/>
                </a:lnTo>
                <a:lnTo>
                  <a:pt x="0" y="11393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14776414" y="3031344"/>
            <a:ext cx="1208076" cy="998173"/>
          </a:xfrm>
          <a:custGeom>
            <a:avLst/>
            <a:gdLst/>
            <a:ahLst/>
            <a:cxnLst/>
            <a:rect r="r" b="b" t="t" l="l"/>
            <a:pathLst>
              <a:path h="998173" w="1208076">
                <a:moveTo>
                  <a:pt x="0" y="0"/>
                </a:moveTo>
                <a:lnTo>
                  <a:pt x="1208077" y="0"/>
                </a:lnTo>
                <a:lnTo>
                  <a:pt x="1208077" y="998173"/>
                </a:lnTo>
                <a:lnTo>
                  <a:pt x="0" y="9981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2" id="22"/>
          <p:cNvSpPr txBox="true"/>
          <p:nvPr/>
        </p:nvSpPr>
        <p:spPr>
          <a:xfrm rot="0">
            <a:off x="4782998" y="1009650"/>
            <a:ext cx="9390375" cy="1343025"/>
          </a:xfrm>
          <a:prstGeom prst="rect">
            <a:avLst/>
          </a:prstGeom>
        </p:spPr>
        <p:txBody>
          <a:bodyPr anchor="t" rtlCol="false" tIns="0" lIns="0" bIns="0" rIns="0">
            <a:spAutoFit/>
          </a:bodyPr>
          <a:lstStyle/>
          <a:p>
            <a:pPr algn="ctr">
              <a:lnSpc>
                <a:spcPts val="5174"/>
              </a:lnSpc>
            </a:pPr>
            <a:r>
              <a:rPr lang="en-US" sz="4499" b="true">
                <a:solidFill>
                  <a:srgbClr val="000000"/>
                </a:solidFill>
                <a:latin typeface="Poppins Bold"/>
                <a:ea typeface="Poppins Bold"/>
                <a:cs typeface="Poppins Bold"/>
                <a:sym typeface="Poppins Bold"/>
              </a:rPr>
              <a:t>Langkah-langkah Pembinaan</a:t>
            </a:r>
          </a:p>
          <a:p>
            <a:pPr algn="ctr">
              <a:lnSpc>
                <a:spcPts val="5174"/>
              </a:lnSpc>
            </a:pPr>
            <a:r>
              <a:rPr lang="en-US" b="true" sz="4499">
                <a:solidFill>
                  <a:srgbClr val="000000"/>
                </a:solidFill>
                <a:latin typeface="Poppins Bold"/>
                <a:ea typeface="Poppins Bold"/>
                <a:cs typeface="Poppins Bold"/>
                <a:sym typeface="Poppins Bold"/>
              </a:rPr>
              <a:t>Merit Matrix Match</a:t>
            </a:r>
          </a:p>
        </p:txBody>
      </p:sp>
      <p:sp>
        <p:nvSpPr>
          <p:cNvPr name="TextBox 23" id="23"/>
          <p:cNvSpPr txBox="true"/>
          <p:nvPr/>
        </p:nvSpPr>
        <p:spPr>
          <a:xfrm rot="0">
            <a:off x="1064176" y="5161773"/>
            <a:ext cx="3683346" cy="387350"/>
          </a:xfrm>
          <a:prstGeom prst="rect">
            <a:avLst/>
          </a:prstGeom>
        </p:spPr>
        <p:txBody>
          <a:bodyPr anchor="t" rtlCol="false" tIns="0" lIns="0" bIns="0" rIns="0">
            <a:spAutoFit/>
          </a:bodyPr>
          <a:lstStyle/>
          <a:p>
            <a:pPr algn="l">
              <a:lnSpc>
                <a:spcPts val="2874"/>
              </a:lnSpc>
            </a:pPr>
            <a:r>
              <a:rPr lang="en-US" sz="2499" b="true">
                <a:solidFill>
                  <a:srgbClr val="000000"/>
                </a:solidFill>
                <a:latin typeface="Poppins Bold"/>
                <a:ea typeface="Poppins Bold"/>
                <a:cs typeface="Poppins Bold"/>
                <a:sym typeface="Poppins Bold"/>
              </a:rPr>
              <a:t>1.  Wujudkan </a:t>
            </a:r>
            <a:r>
              <a:rPr lang="en-US" b="true" sz="2499" i="true">
                <a:solidFill>
                  <a:srgbClr val="000000"/>
                </a:solidFill>
                <a:latin typeface="Poppins Bold Italics"/>
                <a:ea typeface="Poppins Bold Italics"/>
                <a:cs typeface="Poppins Bold Italics"/>
                <a:sym typeface="Poppins Bold Italics"/>
              </a:rPr>
              <a:t>Dataset</a:t>
            </a:r>
          </a:p>
        </p:txBody>
      </p:sp>
      <p:sp>
        <p:nvSpPr>
          <p:cNvPr name="TextBox 24" id="24"/>
          <p:cNvSpPr txBox="true"/>
          <p:nvPr/>
        </p:nvSpPr>
        <p:spPr>
          <a:xfrm rot="0">
            <a:off x="5387333" y="4799922"/>
            <a:ext cx="3356534" cy="1111250"/>
          </a:xfrm>
          <a:prstGeom prst="rect">
            <a:avLst/>
          </a:prstGeom>
        </p:spPr>
        <p:txBody>
          <a:bodyPr anchor="t" rtlCol="false" tIns="0" lIns="0" bIns="0" rIns="0">
            <a:spAutoFit/>
          </a:bodyPr>
          <a:lstStyle/>
          <a:p>
            <a:pPr algn="ctr">
              <a:lnSpc>
                <a:spcPts val="2874"/>
              </a:lnSpc>
            </a:pPr>
            <a:r>
              <a:rPr lang="en-US" b="true" sz="2499">
                <a:solidFill>
                  <a:srgbClr val="000000"/>
                </a:solidFill>
                <a:latin typeface="Poppins Bold"/>
                <a:ea typeface="Poppins Bold"/>
                <a:cs typeface="Poppins Bold"/>
                <a:sym typeface="Poppins Bold"/>
              </a:rPr>
              <a:t>2. ‘Data cleaning’ dan penandaan (‘tagging’)</a:t>
            </a:r>
          </a:p>
        </p:txBody>
      </p:sp>
      <p:sp>
        <p:nvSpPr>
          <p:cNvPr name="TextBox 25" id="25"/>
          <p:cNvSpPr txBox="true"/>
          <p:nvPr/>
        </p:nvSpPr>
        <p:spPr>
          <a:xfrm rot="0">
            <a:off x="9343589" y="5161872"/>
            <a:ext cx="3754298" cy="387350"/>
          </a:xfrm>
          <a:prstGeom prst="rect">
            <a:avLst/>
          </a:prstGeom>
        </p:spPr>
        <p:txBody>
          <a:bodyPr anchor="t" rtlCol="false" tIns="0" lIns="0" bIns="0" rIns="0">
            <a:spAutoFit/>
          </a:bodyPr>
          <a:lstStyle/>
          <a:p>
            <a:pPr algn="ctr">
              <a:lnSpc>
                <a:spcPts val="2874"/>
              </a:lnSpc>
            </a:pPr>
            <a:r>
              <a:rPr lang="en-US" b="true" sz="2499">
                <a:solidFill>
                  <a:srgbClr val="000000"/>
                </a:solidFill>
                <a:latin typeface="Poppins Bold"/>
                <a:ea typeface="Poppins Bold"/>
                <a:cs typeface="Poppins Bold"/>
                <a:sym typeface="Poppins Bold"/>
              </a:rPr>
              <a:t>3. Ekstrak data UPU.</a:t>
            </a:r>
          </a:p>
        </p:txBody>
      </p:sp>
      <p:sp>
        <p:nvSpPr>
          <p:cNvPr name="TextBox 26" id="26"/>
          <p:cNvSpPr txBox="true"/>
          <p:nvPr/>
        </p:nvSpPr>
        <p:spPr>
          <a:xfrm rot="0">
            <a:off x="13503304" y="5133396"/>
            <a:ext cx="3754298" cy="749300"/>
          </a:xfrm>
          <a:prstGeom prst="rect">
            <a:avLst/>
          </a:prstGeom>
        </p:spPr>
        <p:txBody>
          <a:bodyPr anchor="t" rtlCol="false" tIns="0" lIns="0" bIns="0" rIns="0">
            <a:spAutoFit/>
          </a:bodyPr>
          <a:lstStyle/>
          <a:p>
            <a:pPr algn="ctr">
              <a:lnSpc>
                <a:spcPts val="2874"/>
              </a:lnSpc>
            </a:pPr>
            <a:r>
              <a:rPr lang="en-US" b="true" sz="2499">
                <a:solidFill>
                  <a:srgbClr val="000000"/>
                </a:solidFill>
                <a:latin typeface="Poppins Bold"/>
                <a:ea typeface="Poppins Bold"/>
                <a:cs typeface="Poppins Bold"/>
                <a:sym typeface="Poppins Bold"/>
              </a:rPr>
              <a:t>4. Integrasi data dalam Looker Studio</a:t>
            </a:r>
          </a:p>
        </p:txBody>
      </p:sp>
      <p:sp>
        <p:nvSpPr>
          <p:cNvPr name="TextBox 27" id="27"/>
          <p:cNvSpPr txBox="true"/>
          <p:nvPr/>
        </p:nvSpPr>
        <p:spPr>
          <a:xfrm rot="0">
            <a:off x="1028700" y="6044423"/>
            <a:ext cx="3754298" cy="2377440"/>
          </a:xfrm>
          <a:prstGeom prst="rect">
            <a:avLst/>
          </a:prstGeom>
        </p:spPr>
        <p:txBody>
          <a:bodyPr anchor="t" rtlCol="false" tIns="0" lIns="0" bIns="0" rIns="0">
            <a:spAutoFit/>
          </a:bodyPr>
          <a:lstStyle/>
          <a:p>
            <a:pPr algn="l" marL="388618" indent="-194309" lvl="1">
              <a:lnSpc>
                <a:spcPts val="2339"/>
              </a:lnSpc>
              <a:buFont typeface="Arial"/>
              <a:buChar char="•"/>
            </a:pPr>
            <a:r>
              <a:rPr lang="en-US" sz="1799">
                <a:solidFill>
                  <a:srgbClr val="000000"/>
                </a:solidFill>
                <a:latin typeface="Poppins"/>
                <a:ea typeface="Poppins"/>
                <a:cs typeface="Poppins"/>
                <a:sym typeface="Poppins"/>
              </a:rPr>
              <a:t>Data keputusan akademik dan kokurikulum bagi tahun 2021, 2022 dan 2023.</a:t>
            </a:r>
          </a:p>
          <a:p>
            <a:pPr algn="l" marL="388618" indent="-194309" lvl="1">
              <a:lnSpc>
                <a:spcPts val="2339"/>
              </a:lnSpc>
              <a:buFont typeface="Arial"/>
              <a:buChar char="•"/>
            </a:pPr>
            <a:r>
              <a:rPr lang="en-US" sz="1799">
                <a:solidFill>
                  <a:srgbClr val="000000"/>
                </a:solidFill>
                <a:latin typeface="Poppins"/>
                <a:ea typeface="Poppins"/>
                <a:cs typeface="Poppins"/>
                <a:sym typeface="Poppins"/>
              </a:rPr>
              <a:t>Data analisis tawaran kemasukan UPU tahun 2021, 2022, 2023</a:t>
            </a:r>
          </a:p>
          <a:p>
            <a:pPr algn="l" marL="388618" indent="-194309" lvl="1">
              <a:lnSpc>
                <a:spcPts val="2339"/>
              </a:lnSpc>
              <a:buFont typeface="Arial"/>
              <a:buChar char="•"/>
            </a:pPr>
            <a:r>
              <a:rPr lang="en-US" sz="1799">
                <a:solidFill>
                  <a:srgbClr val="000000"/>
                </a:solidFill>
                <a:latin typeface="Poppins"/>
                <a:ea typeface="Poppins"/>
                <a:cs typeface="Poppins"/>
                <a:sym typeface="Poppins"/>
              </a:rPr>
              <a:t>Data purata merit UPU bagi program pengajian.</a:t>
            </a:r>
          </a:p>
        </p:txBody>
      </p:sp>
      <p:sp>
        <p:nvSpPr>
          <p:cNvPr name="TextBox 28" id="28"/>
          <p:cNvSpPr txBox="true"/>
          <p:nvPr/>
        </p:nvSpPr>
        <p:spPr>
          <a:xfrm rot="0">
            <a:off x="5188451" y="5953375"/>
            <a:ext cx="3755088" cy="2967990"/>
          </a:xfrm>
          <a:prstGeom prst="rect">
            <a:avLst/>
          </a:prstGeom>
        </p:spPr>
        <p:txBody>
          <a:bodyPr anchor="t" rtlCol="false" tIns="0" lIns="0" bIns="0" rIns="0">
            <a:spAutoFit/>
          </a:bodyPr>
          <a:lstStyle/>
          <a:p>
            <a:pPr algn="l" marL="388618" indent="-194309" lvl="1">
              <a:lnSpc>
                <a:spcPts val="2339"/>
              </a:lnSpc>
              <a:buFont typeface="Arial"/>
              <a:buChar char="•"/>
            </a:pPr>
            <a:r>
              <a:rPr lang="en-US" sz="1799">
                <a:solidFill>
                  <a:srgbClr val="000000"/>
                </a:solidFill>
                <a:latin typeface="Poppins"/>
                <a:ea typeface="Poppins"/>
                <a:cs typeface="Poppins"/>
                <a:sym typeface="Poppins"/>
              </a:rPr>
              <a:t>Nama program yang diisi oleh alumni adalah selaras dengan senarai program pengajian dalam e-Panduan UPU. Ejaan nama program disemak dan dibetulkan.</a:t>
            </a:r>
          </a:p>
          <a:p>
            <a:pPr algn="l" marL="388618" indent="-194309" lvl="1">
              <a:lnSpc>
                <a:spcPts val="2339"/>
              </a:lnSpc>
              <a:buFont typeface="Arial"/>
              <a:buChar char="•"/>
            </a:pPr>
            <a:r>
              <a:rPr lang="en-US" sz="1799">
                <a:solidFill>
                  <a:srgbClr val="000000"/>
                </a:solidFill>
                <a:latin typeface="Poppins"/>
                <a:ea typeface="Poppins"/>
                <a:cs typeface="Poppins"/>
                <a:sym typeface="Poppins"/>
              </a:rPr>
              <a:t>Program pengajian dikelompokkan mengikut senarai dalam e-Panduan UPU.</a:t>
            </a:r>
          </a:p>
        </p:txBody>
      </p:sp>
      <p:sp>
        <p:nvSpPr>
          <p:cNvPr name="TextBox 29" id="29"/>
          <p:cNvSpPr txBox="true"/>
          <p:nvPr/>
        </p:nvSpPr>
        <p:spPr>
          <a:xfrm rot="0">
            <a:off x="9353114" y="6044423"/>
            <a:ext cx="3754298" cy="901065"/>
          </a:xfrm>
          <a:prstGeom prst="rect">
            <a:avLst/>
          </a:prstGeom>
        </p:spPr>
        <p:txBody>
          <a:bodyPr anchor="t" rtlCol="false" tIns="0" lIns="0" bIns="0" rIns="0">
            <a:spAutoFit/>
          </a:bodyPr>
          <a:lstStyle/>
          <a:p>
            <a:pPr algn="ctr">
              <a:lnSpc>
                <a:spcPts val="2339"/>
              </a:lnSpc>
            </a:pPr>
            <a:r>
              <a:rPr lang="en-US" sz="1799">
                <a:solidFill>
                  <a:srgbClr val="000000"/>
                </a:solidFill>
                <a:latin typeface="Poppins"/>
                <a:ea typeface="Poppins"/>
                <a:cs typeface="Poppins"/>
                <a:sym typeface="Poppins"/>
              </a:rPr>
              <a:t>Sediakan senarai IPTA yang menawarkan bidang yang sama. </a:t>
            </a:r>
          </a:p>
        </p:txBody>
      </p:sp>
      <p:sp>
        <p:nvSpPr>
          <p:cNvPr name="TextBox 30" id="30"/>
          <p:cNvSpPr txBox="true"/>
          <p:nvPr/>
        </p:nvSpPr>
        <p:spPr>
          <a:xfrm rot="0">
            <a:off x="13503304" y="6044423"/>
            <a:ext cx="3754298" cy="605790"/>
          </a:xfrm>
          <a:prstGeom prst="rect">
            <a:avLst/>
          </a:prstGeom>
        </p:spPr>
        <p:txBody>
          <a:bodyPr anchor="t" rtlCol="false" tIns="0" lIns="0" bIns="0" rIns="0">
            <a:spAutoFit/>
          </a:bodyPr>
          <a:lstStyle/>
          <a:p>
            <a:pPr algn="ctr">
              <a:lnSpc>
                <a:spcPts val="2339"/>
              </a:lnSpc>
            </a:pPr>
            <a:r>
              <a:rPr lang="en-US" sz="1799">
                <a:solidFill>
                  <a:srgbClr val="000000"/>
                </a:solidFill>
                <a:latin typeface="Poppins"/>
                <a:ea typeface="Poppins"/>
                <a:cs typeface="Poppins"/>
                <a:sym typeface="Poppins"/>
              </a:rPr>
              <a:t>Susun dan masukkan data dalam Looker Studio.</a:t>
            </a:r>
          </a:p>
        </p:txBody>
      </p:sp>
      <p:sp>
        <p:nvSpPr>
          <p:cNvPr name="TextBox 31" id="31"/>
          <p:cNvSpPr txBox="true"/>
          <p:nvPr/>
        </p:nvSpPr>
        <p:spPr>
          <a:xfrm rot="0">
            <a:off x="10894047" y="8892790"/>
            <a:ext cx="7240002" cy="20764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Poppins"/>
                <a:ea typeface="Poppins"/>
                <a:cs typeface="Poppins"/>
                <a:sym typeface="Poppins"/>
              </a:rPr>
              <a:t>Dasu, T., &amp; Johnson, T. (2003). Exploratory data mining and data cleaning. John Wiley &amp; Sons.</a:t>
            </a:r>
          </a:p>
        </p:txBody>
      </p:sp>
      <p:sp>
        <p:nvSpPr>
          <p:cNvPr name="TextBox 32" id="32"/>
          <p:cNvSpPr txBox="true"/>
          <p:nvPr/>
        </p:nvSpPr>
        <p:spPr>
          <a:xfrm rot="0">
            <a:off x="10894047" y="9229725"/>
            <a:ext cx="7240002" cy="417195"/>
          </a:xfrm>
          <a:prstGeom prst="rect">
            <a:avLst/>
          </a:prstGeom>
        </p:spPr>
        <p:txBody>
          <a:bodyPr anchor="t" rtlCol="false" tIns="0" lIns="0" bIns="0" rIns="0">
            <a:spAutoFit/>
          </a:bodyPr>
          <a:lstStyle/>
          <a:p>
            <a:pPr algn="l">
              <a:lnSpc>
                <a:spcPts val="1679"/>
              </a:lnSpc>
              <a:spcBef>
                <a:spcPct val="0"/>
              </a:spcBef>
            </a:pPr>
            <a:r>
              <a:rPr lang="en-US" sz="1200">
                <a:solidFill>
                  <a:srgbClr val="000000"/>
                </a:solidFill>
                <a:latin typeface="Poppins"/>
                <a:ea typeface="Poppins"/>
                <a:cs typeface="Poppins"/>
                <a:sym typeface="Poppins"/>
              </a:rPr>
              <a:t>Pipino, L. L., Lee, Y. W., &amp; Wang, R. Y. (2002). Data quality assessment. Communications of the ACM, 45(4), 211-218.</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482220" y="4851678"/>
            <a:ext cx="1951894" cy="1951894"/>
          </a:xfrm>
          <a:custGeom>
            <a:avLst/>
            <a:gdLst/>
            <a:ahLst/>
            <a:cxnLst/>
            <a:rect r="r" b="b" t="t" l="l"/>
            <a:pathLst>
              <a:path h="1951894" w="1951894">
                <a:moveTo>
                  <a:pt x="0" y="0"/>
                </a:moveTo>
                <a:lnTo>
                  <a:pt x="1951894" y="0"/>
                </a:lnTo>
                <a:lnTo>
                  <a:pt x="1951894" y="1951895"/>
                </a:lnTo>
                <a:lnTo>
                  <a:pt x="0" y="1951895"/>
                </a:lnTo>
                <a:lnTo>
                  <a:pt x="0" y="0"/>
                </a:lnTo>
                <a:close/>
              </a:path>
            </a:pathLst>
          </a:custGeom>
          <a:blipFill>
            <a:blip r:embed="rId4"/>
            <a:stretch>
              <a:fillRect l="0" t="0" r="0" b="0"/>
            </a:stretch>
          </a:blipFill>
        </p:spPr>
      </p:sp>
      <p:sp>
        <p:nvSpPr>
          <p:cNvPr name="Freeform 11" id="11"/>
          <p:cNvSpPr/>
          <p:nvPr/>
        </p:nvSpPr>
        <p:spPr>
          <a:xfrm flipH="false" flipV="false" rot="0">
            <a:off x="553197" y="1446826"/>
            <a:ext cx="14387273" cy="8056873"/>
          </a:xfrm>
          <a:custGeom>
            <a:avLst/>
            <a:gdLst/>
            <a:ahLst/>
            <a:cxnLst/>
            <a:rect r="r" b="b" t="t" l="l"/>
            <a:pathLst>
              <a:path h="8056873" w="14387273">
                <a:moveTo>
                  <a:pt x="0" y="0"/>
                </a:moveTo>
                <a:lnTo>
                  <a:pt x="14387274" y="0"/>
                </a:lnTo>
                <a:lnTo>
                  <a:pt x="14387274" y="8056873"/>
                </a:lnTo>
                <a:lnTo>
                  <a:pt x="0" y="8056873"/>
                </a:lnTo>
                <a:lnTo>
                  <a:pt x="0" y="0"/>
                </a:lnTo>
                <a:close/>
              </a:path>
            </a:pathLst>
          </a:custGeom>
          <a:blipFill>
            <a:blip r:embed="rId5"/>
            <a:stretch>
              <a:fillRect l="0" t="0" r="0" b="0"/>
            </a:stretch>
          </a:blipFill>
        </p:spPr>
      </p:sp>
      <p:sp>
        <p:nvSpPr>
          <p:cNvPr name="TextBox 12" id="12"/>
          <p:cNvSpPr txBox="true"/>
          <p:nvPr/>
        </p:nvSpPr>
        <p:spPr>
          <a:xfrm rot="0">
            <a:off x="4145472" y="537527"/>
            <a:ext cx="9283898"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Interface Merit Matrix Match</a:t>
            </a:r>
          </a:p>
        </p:txBody>
      </p:sp>
      <p:sp>
        <p:nvSpPr>
          <p:cNvPr name="TextBox 13" id="13"/>
          <p:cNvSpPr txBox="true"/>
          <p:nvPr/>
        </p:nvSpPr>
        <p:spPr>
          <a:xfrm rot="0">
            <a:off x="15435197" y="1770770"/>
            <a:ext cx="2045940" cy="516891"/>
          </a:xfrm>
          <a:prstGeom prst="rect">
            <a:avLst/>
          </a:prstGeom>
        </p:spPr>
        <p:txBody>
          <a:bodyPr anchor="t" rtlCol="false" tIns="0" lIns="0" bIns="0" rIns="0">
            <a:spAutoFit/>
          </a:bodyPr>
          <a:lstStyle/>
          <a:p>
            <a:pPr algn="ctr">
              <a:lnSpc>
                <a:spcPts val="4059"/>
              </a:lnSpc>
              <a:spcBef>
                <a:spcPct val="0"/>
              </a:spcBef>
            </a:pPr>
            <a:r>
              <a:rPr lang="en-US" sz="2899" u="sng">
                <a:solidFill>
                  <a:srgbClr val="000000"/>
                </a:solidFill>
                <a:latin typeface="Poppins"/>
                <a:ea typeface="Poppins"/>
                <a:cs typeface="Poppins"/>
                <a:sym typeface="Poppins"/>
                <a:hlinkClick r:id="rId6" tooltip="https://lookerstudio.google.com/u/0/reporting/628f7749-4485-4517-a626-726df18b9277/page/15XFE"/>
              </a:rPr>
              <a:t>Klik di sini....</a:t>
            </a:r>
          </a:p>
        </p:txBody>
      </p:sp>
      <p:sp>
        <p:nvSpPr>
          <p:cNvPr name="TextBox 14" id="14"/>
          <p:cNvSpPr txBox="true"/>
          <p:nvPr/>
        </p:nvSpPr>
        <p:spPr>
          <a:xfrm rot="0">
            <a:off x="15106781" y="3108603"/>
            <a:ext cx="2702772" cy="1743075"/>
          </a:xfrm>
          <a:prstGeom prst="rect">
            <a:avLst/>
          </a:prstGeom>
        </p:spPr>
        <p:txBody>
          <a:bodyPr anchor="t" rtlCol="false" tIns="0" lIns="0" bIns="0" rIns="0">
            <a:spAutoFit/>
          </a:bodyPr>
          <a:lstStyle/>
          <a:p>
            <a:pPr algn="ctr">
              <a:lnSpc>
                <a:spcPts val="4500"/>
              </a:lnSpc>
            </a:pPr>
            <a:r>
              <a:rPr lang="en-US" sz="4500" b="true">
                <a:solidFill>
                  <a:srgbClr val="000000"/>
                </a:solidFill>
                <a:latin typeface="Canva Sans Bold"/>
                <a:ea typeface="Canva Sans Bold"/>
                <a:cs typeface="Canva Sans Bold"/>
                <a:sym typeface="Canva Sans Bold"/>
              </a:rPr>
              <a:t>Imbas untuk pautan!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10060"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165768" y="-98005"/>
            <a:ext cx="8247548" cy="10404055"/>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38244" t="-5088" r="-43664" b="0"/>
              </a:stretch>
            </a:blipFill>
          </p:spPr>
        </p:sp>
      </p:grpSp>
      <p:grpSp>
        <p:nvGrpSpPr>
          <p:cNvPr name="Group 7" id="7"/>
          <p:cNvGrpSpPr/>
          <p:nvPr/>
        </p:nvGrpSpPr>
        <p:grpSpPr>
          <a:xfrm rot="-10800000">
            <a:off x="9875437"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6572926"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0908076"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7679119" y="11047176"/>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7812647"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8621508"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8692356"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grpSp>
        <p:nvGrpSpPr>
          <p:cNvPr name="Group 22" id="22"/>
          <p:cNvGrpSpPr/>
          <p:nvPr/>
        </p:nvGrpSpPr>
        <p:grpSpPr>
          <a:xfrm rot="1258575">
            <a:off x="17290405" y="4917272"/>
            <a:ext cx="3086100" cy="7366081"/>
            <a:chOff x="0" y="0"/>
            <a:chExt cx="812800" cy="1940038"/>
          </a:xfrm>
        </p:grpSpPr>
        <p:sp>
          <p:nvSpPr>
            <p:cNvPr name="Freeform 23" id="23"/>
            <p:cNvSpPr/>
            <p:nvPr/>
          </p:nvSpPr>
          <p:spPr>
            <a:xfrm flipH="false" flipV="false" rot="0">
              <a:off x="0" y="0"/>
              <a:ext cx="812800" cy="1940038"/>
            </a:xfrm>
            <a:custGeom>
              <a:avLst/>
              <a:gdLst/>
              <a:ahLst/>
              <a:cxnLst/>
              <a:rect r="r" b="b" t="t" l="l"/>
              <a:pathLst>
                <a:path h="1940038" w="812800">
                  <a:moveTo>
                    <a:pt x="0" y="0"/>
                  </a:moveTo>
                  <a:lnTo>
                    <a:pt x="812800" y="0"/>
                  </a:lnTo>
                  <a:lnTo>
                    <a:pt x="812800" y="1940038"/>
                  </a:lnTo>
                  <a:lnTo>
                    <a:pt x="0" y="1940038"/>
                  </a:lnTo>
                  <a:close/>
                </a:path>
              </a:pathLst>
            </a:custGeom>
            <a:solidFill>
              <a:srgbClr val="9FD41E">
                <a:alpha val="80000"/>
              </a:srgbClr>
            </a:solidFill>
          </p:spPr>
        </p:sp>
        <p:sp>
          <p:nvSpPr>
            <p:cNvPr name="TextBox 24" id="24"/>
            <p:cNvSpPr txBox="true"/>
            <p:nvPr/>
          </p:nvSpPr>
          <p:spPr>
            <a:xfrm>
              <a:off x="0" y="-57150"/>
              <a:ext cx="812800" cy="1997188"/>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true" rot="-4137860">
            <a:off x="15927011" y="8993383"/>
            <a:ext cx="3475677" cy="165095"/>
          </a:xfrm>
          <a:custGeom>
            <a:avLst/>
            <a:gdLst/>
            <a:ahLst/>
            <a:cxnLst/>
            <a:rect r="r" b="b" t="t" l="l"/>
            <a:pathLst>
              <a:path h="165095" w="3475677">
                <a:moveTo>
                  <a:pt x="0" y="165095"/>
                </a:moveTo>
                <a:lnTo>
                  <a:pt x="3475677" y="165095"/>
                </a:lnTo>
                <a:lnTo>
                  <a:pt x="3475677" y="0"/>
                </a:lnTo>
                <a:lnTo>
                  <a:pt x="0" y="0"/>
                </a:lnTo>
                <a:lnTo>
                  <a:pt x="0" y="165095"/>
                </a:lnTo>
                <a:close/>
              </a:path>
            </a:pathLst>
          </a:custGeom>
          <a:blipFill>
            <a:blip r:embed="rId3">
              <a:alphaModFix amt="65000"/>
            </a:blip>
            <a:stretch>
              <a:fillRect l="0" t="0" r="0" b="0"/>
            </a:stretch>
          </a:blipFill>
        </p:spPr>
      </p:sp>
      <p:sp>
        <p:nvSpPr>
          <p:cNvPr name="TextBox 26" id="26"/>
          <p:cNvSpPr txBox="true"/>
          <p:nvPr/>
        </p:nvSpPr>
        <p:spPr>
          <a:xfrm rot="0">
            <a:off x="698718" y="2802900"/>
            <a:ext cx="9761035" cy="1639395"/>
          </a:xfrm>
          <a:prstGeom prst="rect">
            <a:avLst/>
          </a:prstGeom>
        </p:spPr>
        <p:txBody>
          <a:bodyPr anchor="t" rtlCol="false" tIns="0" lIns="0" bIns="0" rIns="0">
            <a:spAutoFit/>
          </a:bodyPr>
          <a:lstStyle/>
          <a:p>
            <a:pPr algn="l">
              <a:lnSpc>
                <a:spcPts val="11919"/>
              </a:lnSpc>
            </a:pPr>
            <a:r>
              <a:rPr lang="en-US" sz="10455" b="true">
                <a:solidFill>
                  <a:srgbClr val="272727"/>
                </a:solidFill>
                <a:latin typeface="Poppins Bold"/>
                <a:ea typeface="Poppins Bold"/>
                <a:cs typeface="Poppins Bold"/>
                <a:sym typeface="Poppins Bold"/>
              </a:rPr>
              <a:t>DAPATAN</a:t>
            </a:r>
          </a:p>
        </p:txBody>
      </p:sp>
      <p:sp>
        <p:nvSpPr>
          <p:cNvPr name="Freeform 27" id="27"/>
          <p:cNvSpPr/>
          <p:nvPr/>
        </p:nvSpPr>
        <p:spPr>
          <a:xfrm flipH="false" flipV="false" rot="0">
            <a:off x="894727" y="954731"/>
            <a:ext cx="1135121" cy="1070817"/>
          </a:xfrm>
          <a:custGeom>
            <a:avLst/>
            <a:gdLst/>
            <a:ahLst/>
            <a:cxnLst/>
            <a:rect r="r" b="b" t="t" l="l"/>
            <a:pathLst>
              <a:path h="1070817" w="1135121">
                <a:moveTo>
                  <a:pt x="0" y="0"/>
                </a:moveTo>
                <a:lnTo>
                  <a:pt x="1135121" y="0"/>
                </a:lnTo>
                <a:lnTo>
                  <a:pt x="1135121" y="1070816"/>
                </a:lnTo>
                <a:lnTo>
                  <a:pt x="0" y="1070816"/>
                </a:lnTo>
                <a:lnTo>
                  <a:pt x="0" y="0"/>
                </a:lnTo>
                <a:close/>
              </a:path>
            </a:pathLst>
          </a:custGeom>
          <a:blipFill>
            <a:blip r:embed="rId4"/>
            <a:stretch>
              <a:fillRect l="0" t="0" r="0" b="0"/>
            </a:stretch>
          </a:blipFill>
        </p:spPr>
      </p:sp>
      <p:sp>
        <p:nvSpPr>
          <p:cNvPr name="TextBox 28" id="28"/>
          <p:cNvSpPr txBox="true"/>
          <p:nvPr/>
        </p:nvSpPr>
        <p:spPr>
          <a:xfrm rot="0">
            <a:off x="2134435" y="1189075"/>
            <a:ext cx="5563076" cy="655145"/>
          </a:xfrm>
          <a:prstGeom prst="rect">
            <a:avLst/>
          </a:prstGeom>
        </p:spPr>
        <p:txBody>
          <a:bodyPr anchor="t" rtlCol="false" tIns="0" lIns="0" bIns="0" rIns="0">
            <a:spAutoFit/>
          </a:bodyPr>
          <a:lstStyle/>
          <a:p>
            <a:pPr algn="l">
              <a:lnSpc>
                <a:spcPts val="2538"/>
              </a:lnSpc>
            </a:pPr>
            <a:r>
              <a:rPr lang="en-US" sz="2226" b="true">
                <a:solidFill>
                  <a:srgbClr val="272727"/>
                </a:solidFill>
                <a:latin typeface="Poppins Semi-Bold"/>
                <a:ea typeface="Poppins Semi-Bold"/>
                <a:cs typeface="Poppins Semi-Bold"/>
                <a:sym typeface="Poppins Semi-Bold"/>
              </a:rPr>
              <a:t>KOLOKIUM PENDIDIKAN &amp; INOVASI</a:t>
            </a:r>
          </a:p>
          <a:p>
            <a:pPr algn="l">
              <a:lnSpc>
                <a:spcPts val="2538"/>
              </a:lnSpc>
            </a:pPr>
            <a:r>
              <a:rPr lang="en-US" sz="2226" b="true">
                <a:solidFill>
                  <a:srgbClr val="272727"/>
                </a:solidFill>
                <a:latin typeface="Poppins Semi-Bold"/>
                <a:ea typeface="Poppins Semi-Bold"/>
                <a:cs typeface="Poppins Semi-Bold"/>
                <a:sym typeface="Poppins Semi-Bold"/>
              </a:rPr>
              <a:t> KOLEJ MATRIKULASI SARAWAK</a:t>
            </a:r>
          </a:p>
        </p:txBody>
      </p:sp>
      <p:grpSp>
        <p:nvGrpSpPr>
          <p:cNvPr name="Group 29" id="29"/>
          <p:cNvGrpSpPr/>
          <p:nvPr/>
        </p:nvGrpSpPr>
        <p:grpSpPr>
          <a:xfrm rot="0">
            <a:off x="723896" y="4442294"/>
            <a:ext cx="6525940" cy="3667820"/>
            <a:chOff x="0" y="0"/>
            <a:chExt cx="8701254" cy="4890427"/>
          </a:xfrm>
        </p:grpSpPr>
        <p:sp>
          <p:nvSpPr>
            <p:cNvPr name="Freeform 30" id="30"/>
            <p:cNvSpPr/>
            <p:nvPr/>
          </p:nvSpPr>
          <p:spPr>
            <a:xfrm flipH="false" flipV="false" rot="0">
              <a:off x="0" y="85182"/>
              <a:ext cx="8372239" cy="4227981"/>
            </a:xfrm>
            <a:custGeom>
              <a:avLst/>
              <a:gdLst/>
              <a:ahLst/>
              <a:cxnLst/>
              <a:rect r="r" b="b" t="t" l="l"/>
              <a:pathLst>
                <a:path h="4227981" w="8372239">
                  <a:moveTo>
                    <a:pt x="0" y="0"/>
                  </a:moveTo>
                  <a:lnTo>
                    <a:pt x="8372239" y="0"/>
                  </a:lnTo>
                  <a:lnTo>
                    <a:pt x="8372239" y="4227980"/>
                  </a:lnTo>
                  <a:lnTo>
                    <a:pt x="0" y="4227980"/>
                  </a:lnTo>
                  <a:lnTo>
                    <a:pt x="0" y="0"/>
                  </a:lnTo>
                  <a:close/>
                </a:path>
              </a:pathLst>
            </a:custGeom>
            <a:blipFill>
              <a:blip r:embed="rId5"/>
              <a:stretch>
                <a:fillRect l="0" t="0" r="0" b="0"/>
              </a:stretch>
            </a:blipFill>
          </p:spPr>
        </p:sp>
        <p:sp>
          <p:nvSpPr>
            <p:cNvPr name="Freeform 31" id="31"/>
            <p:cNvSpPr/>
            <p:nvPr/>
          </p:nvSpPr>
          <p:spPr>
            <a:xfrm flipH="false" flipV="false" rot="0">
              <a:off x="0" y="0"/>
              <a:ext cx="8701254" cy="4890427"/>
            </a:xfrm>
            <a:custGeom>
              <a:avLst/>
              <a:gdLst/>
              <a:ahLst/>
              <a:cxnLst/>
              <a:rect r="r" b="b" t="t" l="l"/>
              <a:pathLst>
                <a:path h="4890427" w="8701254">
                  <a:moveTo>
                    <a:pt x="0" y="0"/>
                  </a:moveTo>
                  <a:lnTo>
                    <a:pt x="8701254" y="0"/>
                  </a:lnTo>
                  <a:lnTo>
                    <a:pt x="8701254" y="4890427"/>
                  </a:lnTo>
                  <a:lnTo>
                    <a:pt x="0" y="4890427"/>
                  </a:lnTo>
                  <a:lnTo>
                    <a:pt x="0" y="0"/>
                  </a:lnTo>
                  <a:close/>
                </a:path>
              </a:pathLst>
            </a:custGeom>
            <a:blipFill>
              <a:blip r:embed="rId6"/>
              <a:stretch>
                <a:fillRect l="0" t="0" r="0" b="0"/>
              </a:stretch>
            </a:blipFill>
          </p:spPr>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487468">
            <a:off x="11714232" y="1020517"/>
            <a:ext cx="4787496" cy="3267466"/>
          </a:xfrm>
          <a:custGeom>
            <a:avLst/>
            <a:gdLst/>
            <a:ahLst/>
            <a:cxnLst/>
            <a:rect r="r" b="b" t="t" l="l"/>
            <a:pathLst>
              <a:path h="3267466" w="4787496">
                <a:moveTo>
                  <a:pt x="4787496" y="0"/>
                </a:moveTo>
                <a:lnTo>
                  <a:pt x="0" y="0"/>
                </a:lnTo>
                <a:lnTo>
                  <a:pt x="0" y="3267466"/>
                </a:lnTo>
                <a:lnTo>
                  <a:pt x="4787496" y="3267466"/>
                </a:lnTo>
                <a:lnTo>
                  <a:pt x="47874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993018" y="5605145"/>
            <a:ext cx="5854347" cy="3293070"/>
          </a:xfrm>
          <a:custGeom>
            <a:avLst/>
            <a:gdLst/>
            <a:ahLst/>
            <a:cxnLst/>
            <a:rect r="r" b="b" t="t" l="l"/>
            <a:pathLst>
              <a:path h="3293070" w="5854347">
                <a:moveTo>
                  <a:pt x="0" y="0"/>
                </a:moveTo>
                <a:lnTo>
                  <a:pt x="5854347" y="0"/>
                </a:lnTo>
                <a:lnTo>
                  <a:pt x="5854347" y="3293070"/>
                </a:lnTo>
                <a:lnTo>
                  <a:pt x="0" y="3293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9693250" y="4586770"/>
            <a:ext cx="7007352" cy="1343025"/>
          </a:xfrm>
          <a:prstGeom prst="rect">
            <a:avLst/>
          </a:prstGeom>
        </p:spPr>
        <p:txBody>
          <a:bodyPr anchor="t" rtlCol="false" tIns="0" lIns="0" bIns="0" rIns="0">
            <a:spAutoFit/>
          </a:bodyPr>
          <a:lstStyle/>
          <a:p>
            <a:pPr algn="l">
              <a:lnSpc>
                <a:spcPts val="5174"/>
              </a:lnSpc>
            </a:pPr>
            <a:r>
              <a:rPr lang="en-US" sz="4499" b="true">
                <a:solidFill>
                  <a:srgbClr val="000000"/>
                </a:solidFill>
                <a:latin typeface="Poppins Bold"/>
                <a:ea typeface="Poppins Bold"/>
                <a:cs typeface="Poppins Bold"/>
                <a:sym typeface="Poppins Bold"/>
              </a:rPr>
              <a:t>Maklumbalas </a:t>
            </a:r>
          </a:p>
          <a:p>
            <a:pPr algn="l">
              <a:lnSpc>
                <a:spcPts val="5174"/>
              </a:lnSpc>
            </a:pPr>
            <a:r>
              <a:rPr lang="en-US" sz="4499" b="true">
                <a:solidFill>
                  <a:srgbClr val="000000"/>
                </a:solidFill>
                <a:latin typeface="Poppins Bold"/>
                <a:ea typeface="Poppins Bold"/>
                <a:cs typeface="Poppins Bold"/>
                <a:sym typeface="Poppins Bold"/>
              </a:rPr>
              <a:t>pensyarah</a:t>
            </a:r>
          </a:p>
        </p:txBody>
      </p:sp>
      <p:grpSp>
        <p:nvGrpSpPr>
          <p:cNvPr name="Group 11" id="11"/>
          <p:cNvGrpSpPr/>
          <p:nvPr/>
        </p:nvGrpSpPr>
        <p:grpSpPr>
          <a:xfrm rot="0">
            <a:off x="6757813" y="0"/>
            <a:ext cx="4772375" cy="4301375"/>
            <a:chOff x="0" y="0"/>
            <a:chExt cx="6363166" cy="5735167"/>
          </a:xfrm>
        </p:grpSpPr>
        <p:sp>
          <p:nvSpPr>
            <p:cNvPr name="Freeform 12" id="12"/>
            <p:cNvSpPr/>
            <p:nvPr/>
          </p:nvSpPr>
          <p:spPr>
            <a:xfrm flipH="false" flipV="false" rot="-1049182">
              <a:off x="529834" y="696464"/>
              <a:ext cx="5303498" cy="4342239"/>
            </a:xfrm>
            <a:custGeom>
              <a:avLst/>
              <a:gdLst/>
              <a:ahLst/>
              <a:cxnLst/>
              <a:rect r="r" b="b" t="t" l="l"/>
              <a:pathLst>
                <a:path h="4342239" w="5303498">
                  <a:moveTo>
                    <a:pt x="0" y="0"/>
                  </a:moveTo>
                  <a:lnTo>
                    <a:pt x="5303498" y="0"/>
                  </a:lnTo>
                  <a:lnTo>
                    <a:pt x="5303498" y="4342239"/>
                  </a:lnTo>
                  <a:lnTo>
                    <a:pt x="0" y="43422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1172651">
              <a:off x="1179668" y="1750327"/>
              <a:ext cx="3719750" cy="1886442"/>
            </a:xfrm>
            <a:prstGeom prst="rect">
              <a:avLst/>
            </a:prstGeom>
          </p:spPr>
          <p:txBody>
            <a:bodyPr anchor="t" rtlCol="false" tIns="0" lIns="0" bIns="0" rIns="0">
              <a:spAutoFit/>
            </a:bodyPr>
            <a:lstStyle/>
            <a:p>
              <a:pPr algn="ctr">
                <a:lnSpc>
                  <a:spcPts val="3783"/>
                </a:lnSpc>
                <a:spcBef>
                  <a:spcPct val="0"/>
                </a:spcBef>
              </a:pPr>
              <a:r>
                <a:rPr lang="en-US" sz="2702">
                  <a:solidFill>
                    <a:srgbClr val="000000"/>
                  </a:solidFill>
                  <a:latin typeface="Canva Sans"/>
                  <a:ea typeface="Canva Sans"/>
                  <a:cs typeface="Canva Sans"/>
                  <a:sym typeface="Canva Sans"/>
                </a:rPr>
                <a:t>Paparan menarik &amp; mudah difahami</a:t>
              </a:r>
            </a:p>
          </p:txBody>
        </p:sp>
      </p:grpSp>
      <p:sp>
        <p:nvSpPr>
          <p:cNvPr name="Freeform 14" id="14"/>
          <p:cNvSpPr/>
          <p:nvPr/>
        </p:nvSpPr>
        <p:spPr>
          <a:xfrm flipH="false" flipV="false" rot="0">
            <a:off x="1141220" y="6598589"/>
            <a:ext cx="6350018" cy="2978736"/>
          </a:xfrm>
          <a:custGeom>
            <a:avLst/>
            <a:gdLst/>
            <a:ahLst/>
            <a:cxnLst/>
            <a:rect r="r" b="b" t="t" l="l"/>
            <a:pathLst>
              <a:path h="2978736" w="6350018">
                <a:moveTo>
                  <a:pt x="0" y="0"/>
                </a:moveTo>
                <a:lnTo>
                  <a:pt x="6350018" y="0"/>
                </a:lnTo>
                <a:lnTo>
                  <a:pt x="6350018" y="2978736"/>
                </a:lnTo>
                <a:lnTo>
                  <a:pt x="0" y="29787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10874">
            <a:off x="2258475" y="2543263"/>
            <a:ext cx="5525759" cy="2993957"/>
          </a:xfrm>
          <a:custGeom>
            <a:avLst/>
            <a:gdLst/>
            <a:ahLst/>
            <a:cxnLst/>
            <a:rect r="r" b="b" t="t" l="l"/>
            <a:pathLst>
              <a:path h="2993957" w="5525759">
                <a:moveTo>
                  <a:pt x="0" y="0"/>
                </a:moveTo>
                <a:lnTo>
                  <a:pt x="5525758" y="0"/>
                </a:lnTo>
                <a:lnTo>
                  <a:pt x="5525758" y="2993957"/>
                </a:lnTo>
                <a:lnTo>
                  <a:pt x="0" y="29939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8102003" y="4481513"/>
            <a:ext cx="1467422" cy="1408725"/>
          </a:xfrm>
          <a:custGeom>
            <a:avLst/>
            <a:gdLst/>
            <a:ahLst/>
            <a:cxnLst/>
            <a:rect r="r" b="b" t="t" l="l"/>
            <a:pathLst>
              <a:path h="1408725" w="1467422">
                <a:moveTo>
                  <a:pt x="0" y="0"/>
                </a:moveTo>
                <a:lnTo>
                  <a:pt x="1467422" y="0"/>
                </a:lnTo>
                <a:lnTo>
                  <a:pt x="1467422" y="1408724"/>
                </a:lnTo>
                <a:lnTo>
                  <a:pt x="0" y="14087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569744">
            <a:off x="12590105" y="1413735"/>
            <a:ext cx="2778557" cy="1417539"/>
          </a:xfrm>
          <a:prstGeom prst="rect">
            <a:avLst/>
          </a:prstGeom>
        </p:spPr>
        <p:txBody>
          <a:bodyPr anchor="t" rtlCol="false" tIns="0" lIns="0" bIns="0" rIns="0">
            <a:spAutoFit/>
          </a:bodyPr>
          <a:lstStyle/>
          <a:p>
            <a:pPr algn="ctr">
              <a:lnSpc>
                <a:spcPts val="3767"/>
              </a:lnSpc>
              <a:spcBef>
                <a:spcPct val="0"/>
              </a:spcBef>
            </a:pPr>
            <a:r>
              <a:rPr lang="en-US" sz="2691">
                <a:solidFill>
                  <a:srgbClr val="FFFFFF"/>
                </a:solidFill>
                <a:latin typeface="Canva Sans"/>
                <a:ea typeface="Canva Sans"/>
                <a:cs typeface="Canva Sans"/>
                <a:sym typeface="Canva Sans"/>
              </a:rPr>
              <a:t>Informasi yang amat membantu pelajar</a:t>
            </a:r>
          </a:p>
        </p:txBody>
      </p:sp>
      <p:sp>
        <p:nvSpPr>
          <p:cNvPr name="TextBox 18" id="18"/>
          <p:cNvSpPr txBox="true"/>
          <p:nvPr/>
        </p:nvSpPr>
        <p:spPr>
          <a:xfrm rot="0">
            <a:off x="10231492" y="7013714"/>
            <a:ext cx="4281077" cy="1303896"/>
          </a:xfrm>
          <a:prstGeom prst="rect">
            <a:avLst/>
          </a:prstGeom>
        </p:spPr>
        <p:txBody>
          <a:bodyPr anchor="t" rtlCol="false" tIns="0" lIns="0" bIns="0" rIns="0">
            <a:spAutoFit/>
          </a:bodyPr>
          <a:lstStyle/>
          <a:p>
            <a:pPr algn="ctr">
              <a:lnSpc>
                <a:spcPts val="3490"/>
              </a:lnSpc>
              <a:spcBef>
                <a:spcPct val="0"/>
              </a:spcBef>
            </a:pPr>
            <a:r>
              <a:rPr lang="en-US" sz="2493">
                <a:solidFill>
                  <a:srgbClr val="000000"/>
                </a:solidFill>
                <a:latin typeface="Canva Sans"/>
                <a:ea typeface="Canva Sans"/>
                <a:cs typeface="Canva Sans"/>
                <a:sym typeface="Canva Sans"/>
              </a:rPr>
              <a:t>Markah merit dan maklumat program IPTA perlu dikemaskini setiap tahun</a:t>
            </a:r>
          </a:p>
        </p:txBody>
      </p:sp>
      <p:sp>
        <p:nvSpPr>
          <p:cNvPr name="TextBox 19" id="19"/>
          <p:cNvSpPr txBox="true"/>
          <p:nvPr/>
        </p:nvSpPr>
        <p:spPr>
          <a:xfrm rot="-509866">
            <a:off x="2813779" y="3300188"/>
            <a:ext cx="2996454" cy="1423584"/>
          </a:xfrm>
          <a:prstGeom prst="rect">
            <a:avLst/>
          </a:prstGeom>
        </p:spPr>
        <p:txBody>
          <a:bodyPr anchor="t" rtlCol="false" tIns="0" lIns="0" bIns="0" rIns="0">
            <a:spAutoFit/>
          </a:bodyPr>
          <a:lstStyle/>
          <a:p>
            <a:pPr algn="ctr">
              <a:lnSpc>
                <a:spcPts val="3767"/>
              </a:lnSpc>
              <a:spcBef>
                <a:spcPct val="0"/>
              </a:spcBef>
            </a:pPr>
            <a:r>
              <a:rPr lang="en-US" sz="2691">
                <a:solidFill>
                  <a:srgbClr val="FFFFFF"/>
                </a:solidFill>
                <a:latin typeface="Canva Sans"/>
                <a:ea typeface="Canva Sans"/>
                <a:cs typeface="Canva Sans"/>
                <a:sym typeface="Canva Sans"/>
              </a:rPr>
              <a:t>Boleh disebarkan kepada semua pelajar KMSw</a:t>
            </a:r>
          </a:p>
        </p:txBody>
      </p:sp>
      <p:sp>
        <p:nvSpPr>
          <p:cNvPr name="TextBox 20" id="20"/>
          <p:cNvSpPr txBox="true"/>
          <p:nvPr/>
        </p:nvSpPr>
        <p:spPr>
          <a:xfrm rot="0">
            <a:off x="1797278" y="7219235"/>
            <a:ext cx="5239537" cy="1417539"/>
          </a:xfrm>
          <a:prstGeom prst="rect">
            <a:avLst/>
          </a:prstGeom>
        </p:spPr>
        <p:txBody>
          <a:bodyPr anchor="t" rtlCol="false" tIns="0" lIns="0" bIns="0" rIns="0">
            <a:spAutoFit/>
          </a:bodyPr>
          <a:lstStyle/>
          <a:p>
            <a:pPr algn="ctr">
              <a:lnSpc>
                <a:spcPts val="3767"/>
              </a:lnSpc>
            </a:pPr>
            <a:r>
              <a:rPr lang="en-US" sz="2691">
                <a:solidFill>
                  <a:srgbClr val="000000"/>
                </a:solidFill>
                <a:latin typeface="Canva Sans"/>
                <a:ea typeface="Canva Sans"/>
                <a:cs typeface="Canva Sans"/>
                <a:sym typeface="Canva Sans"/>
              </a:rPr>
              <a:t>Maklumbalas ini dikumpul secara temubual rawak dengan pensyarah</a:t>
            </a:r>
          </a:p>
        </p:txBody>
      </p:sp>
      <p:sp>
        <p:nvSpPr>
          <p:cNvPr name="Freeform 21" id="21"/>
          <p:cNvSpPr/>
          <p:nvPr/>
        </p:nvSpPr>
        <p:spPr>
          <a:xfrm flipH="false" flipV="false" rot="7788460">
            <a:off x="-1662871" y="-69749"/>
            <a:ext cx="5082582" cy="2414226"/>
          </a:xfrm>
          <a:custGeom>
            <a:avLst/>
            <a:gdLst/>
            <a:ahLst/>
            <a:cxnLst/>
            <a:rect r="r" b="b" t="t" l="l"/>
            <a:pathLst>
              <a:path h="2414226" w="5082582">
                <a:moveTo>
                  <a:pt x="0" y="0"/>
                </a:moveTo>
                <a:lnTo>
                  <a:pt x="5082582" y="0"/>
                </a:lnTo>
                <a:lnTo>
                  <a:pt x="5082582" y="2414227"/>
                </a:lnTo>
                <a:lnTo>
                  <a:pt x="0" y="241422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2" id="22"/>
          <p:cNvSpPr/>
          <p:nvPr/>
        </p:nvSpPr>
        <p:spPr>
          <a:xfrm flipH="true" flipV="false" rot="-7749296">
            <a:off x="14939846" y="-77542"/>
            <a:ext cx="5082582" cy="2414226"/>
          </a:xfrm>
          <a:custGeom>
            <a:avLst/>
            <a:gdLst/>
            <a:ahLst/>
            <a:cxnLst/>
            <a:rect r="r" b="b" t="t" l="l"/>
            <a:pathLst>
              <a:path h="2414226" w="5082582">
                <a:moveTo>
                  <a:pt x="5082582" y="0"/>
                </a:moveTo>
                <a:lnTo>
                  <a:pt x="0" y="0"/>
                </a:lnTo>
                <a:lnTo>
                  <a:pt x="0" y="2414226"/>
                </a:lnTo>
                <a:lnTo>
                  <a:pt x="5082582" y="2414226"/>
                </a:lnTo>
                <a:lnTo>
                  <a:pt x="5082582"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788460">
            <a:off x="-1662871" y="-84894"/>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705530" y="1028700"/>
            <a:ext cx="15391601" cy="8864779"/>
          </a:xfrm>
          <a:custGeom>
            <a:avLst/>
            <a:gdLst/>
            <a:ahLst/>
            <a:cxnLst/>
            <a:rect r="r" b="b" t="t" l="l"/>
            <a:pathLst>
              <a:path h="8864779" w="15391601">
                <a:moveTo>
                  <a:pt x="0" y="0"/>
                </a:moveTo>
                <a:lnTo>
                  <a:pt x="15391602" y="0"/>
                </a:lnTo>
                <a:lnTo>
                  <a:pt x="15391602" y="8864779"/>
                </a:lnTo>
                <a:lnTo>
                  <a:pt x="0" y="8864779"/>
                </a:lnTo>
                <a:lnTo>
                  <a:pt x="0" y="0"/>
                </a:lnTo>
                <a:close/>
              </a:path>
            </a:pathLst>
          </a:custGeom>
          <a:blipFill>
            <a:blip r:embed="rId4"/>
            <a:stretch>
              <a:fillRect l="-7446" t="0" r="-18557" b="-14857"/>
            </a:stretch>
          </a:blipFill>
        </p:spPr>
      </p:sp>
      <p:sp>
        <p:nvSpPr>
          <p:cNvPr name="Freeform 10" id="10"/>
          <p:cNvSpPr/>
          <p:nvPr/>
        </p:nvSpPr>
        <p:spPr>
          <a:xfrm flipH="true" flipV="false" rot="-7749296">
            <a:off x="14939846" y="-92688"/>
            <a:ext cx="5082582" cy="2414226"/>
          </a:xfrm>
          <a:custGeom>
            <a:avLst/>
            <a:gdLst/>
            <a:ahLst/>
            <a:cxnLst/>
            <a:rect r="r" b="b" t="t" l="l"/>
            <a:pathLst>
              <a:path h="2414226" w="5082582">
                <a:moveTo>
                  <a:pt x="5082582" y="0"/>
                </a:moveTo>
                <a:lnTo>
                  <a:pt x="0" y="0"/>
                </a:lnTo>
                <a:lnTo>
                  <a:pt x="0" y="2414226"/>
                </a:lnTo>
                <a:lnTo>
                  <a:pt x="5082582" y="2414226"/>
                </a:lnTo>
                <a:lnTo>
                  <a:pt x="50825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49525" y="1573684"/>
            <a:ext cx="4269999" cy="1343025"/>
          </a:xfrm>
          <a:prstGeom prst="rect">
            <a:avLst/>
          </a:prstGeom>
        </p:spPr>
        <p:txBody>
          <a:bodyPr anchor="t" rtlCol="false" tIns="0" lIns="0" bIns="0" rIns="0">
            <a:spAutoFit/>
          </a:bodyPr>
          <a:lstStyle/>
          <a:p>
            <a:pPr algn="l">
              <a:lnSpc>
                <a:spcPts val="5174"/>
              </a:lnSpc>
            </a:pPr>
            <a:r>
              <a:rPr lang="en-US" sz="4499" b="true">
                <a:solidFill>
                  <a:srgbClr val="000000"/>
                </a:solidFill>
                <a:latin typeface="Poppins Bold"/>
                <a:ea typeface="Poppins Bold"/>
                <a:cs typeface="Poppins Bold"/>
                <a:sym typeface="Poppins Bold"/>
              </a:rPr>
              <a:t>Maklumbalas </a:t>
            </a:r>
          </a:p>
          <a:p>
            <a:pPr algn="l">
              <a:lnSpc>
                <a:spcPts val="5174"/>
              </a:lnSpc>
            </a:pPr>
            <a:r>
              <a:rPr lang="en-US" sz="4499" b="true">
                <a:solidFill>
                  <a:srgbClr val="000000"/>
                </a:solidFill>
                <a:latin typeface="Poppins Bold"/>
                <a:ea typeface="Poppins Bold"/>
                <a:cs typeface="Poppins Bold"/>
                <a:sym typeface="Poppins Bold"/>
              </a:rPr>
              <a:t>pelajar</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487468">
            <a:off x="6469634" y="2755925"/>
            <a:ext cx="5454549" cy="3722730"/>
          </a:xfrm>
          <a:custGeom>
            <a:avLst/>
            <a:gdLst/>
            <a:ahLst/>
            <a:cxnLst/>
            <a:rect r="r" b="b" t="t" l="l"/>
            <a:pathLst>
              <a:path h="3722730" w="5454549">
                <a:moveTo>
                  <a:pt x="5454549" y="0"/>
                </a:moveTo>
                <a:lnTo>
                  <a:pt x="0" y="0"/>
                </a:lnTo>
                <a:lnTo>
                  <a:pt x="0" y="3722730"/>
                </a:lnTo>
                <a:lnTo>
                  <a:pt x="5454549" y="3722730"/>
                </a:lnTo>
                <a:lnTo>
                  <a:pt x="54545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167064" y="6821727"/>
            <a:ext cx="6585599" cy="1872055"/>
          </a:xfrm>
          <a:prstGeom prst="rect">
            <a:avLst/>
          </a:prstGeom>
        </p:spPr>
        <p:txBody>
          <a:bodyPr anchor="t" rtlCol="false" tIns="0" lIns="0" bIns="0" rIns="0">
            <a:spAutoFit/>
          </a:bodyPr>
          <a:lstStyle/>
          <a:p>
            <a:pPr algn="l">
              <a:lnSpc>
                <a:spcPts val="4863"/>
              </a:lnSpc>
            </a:pPr>
            <a:r>
              <a:rPr lang="en-US" sz="4229" b="true">
                <a:solidFill>
                  <a:srgbClr val="000000"/>
                </a:solidFill>
                <a:latin typeface="Poppins Bold"/>
                <a:ea typeface="Poppins Bold"/>
                <a:cs typeface="Poppins Bold"/>
                <a:sym typeface="Poppins Bold"/>
              </a:rPr>
              <a:t>Cadangan Penambahbaikan dari Pelajar</a:t>
            </a:r>
          </a:p>
        </p:txBody>
      </p:sp>
      <p:sp>
        <p:nvSpPr>
          <p:cNvPr name="Freeform 10" id="10"/>
          <p:cNvSpPr/>
          <p:nvPr/>
        </p:nvSpPr>
        <p:spPr>
          <a:xfrm flipH="false" flipV="false" rot="0">
            <a:off x="1948244" y="6699149"/>
            <a:ext cx="2077743" cy="1994633"/>
          </a:xfrm>
          <a:custGeom>
            <a:avLst/>
            <a:gdLst/>
            <a:ahLst/>
            <a:cxnLst/>
            <a:rect r="r" b="b" t="t" l="l"/>
            <a:pathLst>
              <a:path h="1994633" w="2077743">
                <a:moveTo>
                  <a:pt x="0" y="0"/>
                </a:moveTo>
                <a:lnTo>
                  <a:pt x="2077742" y="0"/>
                </a:lnTo>
                <a:lnTo>
                  <a:pt x="2077742" y="1994634"/>
                </a:lnTo>
                <a:lnTo>
                  <a:pt x="0" y="1994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569744">
            <a:off x="7444698" y="3200471"/>
            <a:ext cx="3165700" cy="1895149"/>
          </a:xfrm>
          <a:prstGeom prst="rect">
            <a:avLst/>
          </a:prstGeom>
        </p:spPr>
        <p:txBody>
          <a:bodyPr anchor="t" rtlCol="false" tIns="0" lIns="0" bIns="0" rIns="0">
            <a:spAutoFit/>
          </a:bodyPr>
          <a:lstStyle/>
          <a:p>
            <a:pPr algn="ctr">
              <a:lnSpc>
                <a:spcPts val="5090"/>
              </a:lnSpc>
              <a:spcBef>
                <a:spcPct val="0"/>
              </a:spcBef>
            </a:pPr>
            <a:r>
              <a:rPr lang="en-US" sz="3636">
                <a:solidFill>
                  <a:srgbClr val="FFFFFF"/>
                </a:solidFill>
                <a:latin typeface="Canva Sans"/>
                <a:ea typeface="Canva Sans"/>
                <a:cs typeface="Canva Sans"/>
                <a:sym typeface="Canva Sans"/>
              </a:rPr>
              <a:t>Sediakan versi bahasa Inggeris</a:t>
            </a:r>
          </a:p>
        </p:txBody>
      </p:sp>
      <p:grpSp>
        <p:nvGrpSpPr>
          <p:cNvPr name="Group 12" id="12"/>
          <p:cNvGrpSpPr/>
          <p:nvPr/>
        </p:nvGrpSpPr>
        <p:grpSpPr>
          <a:xfrm rot="0">
            <a:off x="10734035" y="3018087"/>
            <a:ext cx="6731339" cy="4305660"/>
            <a:chOff x="0" y="0"/>
            <a:chExt cx="8975118" cy="5740880"/>
          </a:xfrm>
        </p:grpSpPr>
        <p:sp>
          <p:nvSpPr>
            <p:cNvPr name="Freeform 13" id="13"/>
            <p:cNvSpPr/>
            <p:nvPr/>
          </p:nvSpPr>
          <p:spPr>
            <a:xfrm flipH="true" flipV="false" rot="-510874">
              <a:off x="290442" y="596365"/>
              <a:ext cx="8394234" cy="4548149"/>
            </a:xfrm>
            <a:custGeom>
              <a:avLst/>
              <a:gdLst/>
              <a:ahLst/>
              <a:cxnLst/>
              <a:rect r="r" b="b" t="t" l="l"/>
              <a:pathLst>
                <a:path h="4548149" w="8394234">
                  <a:moveTo>
                    <a:pt x="8394234" y="0"/>
                  </a:moveTo>
                  <a:lnTo>
                    <a:pt x="0" y="0"/>
                  </a:lnTo>
                  <a:lnTo>
                    <a:pt x="0" y="4548149"/>
                  </a:lnTo>
                  <a:lnTo>
                    <a:pt x="8394234" y="4548149"/>
                  </a:lnTo>
                  <a:lnTo>
                    <a:pt x="839423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509866">
              <a:off x="2984484" y="942738"/>
              <a:ext cx="4551942" cy="3591663"/>
            </a:xfrm>
            <a:prstGeom prst="rect">
              <a:avLst/>
            </a:prstGeom>
          </p:spPr>
          <p:txBody>
            <a:bodyPr anchor="t" rtlCol="false" tIns="0" lIns="0" bIns="0" rIns="0">
              <a:spAutoFit/>
            </a:bodyPr>
            <a:lstStyle/>
            <a:p>
              <a:pPr algn="ctr">
                <a:lnSpc>
                  <a:spcPts val="5409"/>
                </a:lnSpc>
                <a:spcBef>
                  <a:spcPct val="0"/>
                </a:spcBef>
              </a:pPr>
              <a:r>
                <a:rPr lang="en-US" sz="3863">
                  <a:solidFill>
                    <a:srgbClr val="FFFFFF"/>
                  </a:solidFill>
                  <a:latin typeface="Canva Sans"/>
                  <a:ea typeface="Canva Sans"/>
                  <a:cs typeface="Canva Sans"/>
                  <a:sym typeface="Canva Sans"/>
                </a:rPr>
                <a:t>Tambah bidang yang jarang didengari</a:t>
              </a:r>
            </a:p>
          </p:txBody>
        </p:sp>
      </p:grpSp>
      <p:grpSp>
        <p:nvGrpSpPr>
          <p:cNvPr name="Group 15" id="15"/>
          <p:cNvGrpSpPr/>
          <p:nvPr/>
        </p:nvGrpSpPr>
        <p:grpSpPr>
          <a:xfrm rot="0">
            <a:off x="822626" y="1593217"/>
            <a:ext cx="5437321" cy="4900696"/>
            <a:chOff x="0" y="0"/>
            <a:chExt cx="7249761" cy="6534261"/>
          </a:xfrm>
        </p:grpSpPr>
        <p:sp>
          <p:nvSpPr>
            <p:cNvPr name="Freeform 16" id="16"/>
            <p:cNvSpPr/>
            <p:nvPr/>
          </p:nvSpPr>
          <p:spPr>
            <a:xfrm flipH="false" flipV="false" rot="-1049182">
              <a:off x="603657" y="793504"/>
              <a:ext cx="6042446" cy="4947253"/>
            </a:xfrm>
            <a:custGeom>
              <a:avLst/>
              <a:gdLst/>
              <a:ahLst/>
              <a:cxnLst/>
              <a:rect r="r" b="b" t="t" l="l"/>
              <a:pathLst>
                <a:path h="4947253" w="6042446">
                  <a:moveTo>
                    <a:pt x="0" y="0"/>
                  </a:moveTo>
                  <a:lnTo>
                    <a:pt x="6042447" y="0"/>
                  </a:lnTo>
                  <a:lnTo>
                    <a:pt x="6042447" y="4947253"/>
                  </a:lnTo>
                  <a:lnTo>
                    <a:pt x="0" y="49472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1172651">
              <a:off x="1368512" y="1988426"/>
              <a:ext cx="4238032" cy="2298752"/>
            </a:xfrm>
            <a:prstGeom prst="rect">
              <a:avLst/>
            </a:prstGeom>
          </p:spPr>
          <p:txBody>
            <a:bodyPr anchor="t" rtlCol="false" tIns="0" lIns="0" bIns="0" rIns="0">
              <a:spAutoFit/>
            </a:bodyPr>
            <a:lstStyle/>
            <a:p>
              <a:pPr algn="ctr">
                <a:lnSpc>
                  <a:spcPts val="4629"/>
                </a:lnSpc>
                <a:spcBef>
                  <a:spcPct val="0"/>
                </a:spcBef>
              </a:pPr>
              <a:r>
                <a:rPr lang="en-US" sz="3306">
                  <a:solidFill>
                    <a:srgbClr val="000000"/>
                  </a:solidFill>
                  <a:latin typeface="Canva Sans"/>
                  <a:ea typeface="Canva Sans"/>
                  <a:cs typeface="Canva Sans"/>
                  <a:sym typeface="Canva Sans"/>
                </a:rPr>
                <a:t>Tambahkan data untuk universiti lain</a:t>
              </a:r>
            </a:p>
          </p:txBody>
        </p:sp>
      </p:grpSp>
      <p:sp>
        <p:nvSpPr>
          <p:cNvPr name="Freeform 18" id="18"/>
          <p:cNvSpPr/>
          <p:nvPr/>
        </p:nvSpPr>
        <p:spPr>
          <a:xfrm flipH="false" flipV="false" rot="7788460">
            <a:off x="-1813800" y="-170619"/>
            <a:ext cx="5082582" cy="2414226"/>
          </a:xfrm>
          <a:custGeom>
            <a:avLst/>
            <a:gdLst/>
            <a:ahLst/>
            <a:cxnLst/>
            <a:rect r="r" b="b" t="t" l="l"/>
            <a:pathLst>
              <a:path h="2414226" w="5082582">
                <a:moveTo>
                  <a:pt x="0" y="0"/>
                </a:moveTo>
                <a:lnTo>
                  <a:pt x="5082581" y="0"/>
                </a:lnTo>
                <a:lnTo>
                  <a:pt x="5082581" y="2414226"/>
                </a:lnTo>
                <a:lnTo>
                  <a:pt x="0" y="24142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true" flipV="false" rot="-7749296">
            <a:off x="14788917" y="-178413"/>
            <a:ext cx="5082582" cy="2414226"/>
          </a:xfrm>
          <a:custGeom>
            <a:avLst/>
            <a:gdLst/>
            <a:ahLst/>
            <a:cxnLst/>
            <a:rect r="r" b="b" t="t" l="l"/>
            <a:pathLst>
              <a:path h="2414226" w="5082582">
                <a:moveTo>
                  <a:pt x="5082581" y="0"/>
                </a:moveTo>
                <a:lnTo>
                  <a:pt x="0" y="0"/>
                </a:lnTo>
                <a:lnTo>
                  <a:pt x="0" y="2414226"/>
                </a:lnTo>
                <a:lnTo>
                  <a:pt x="5082581" y="2414226"/>
                </a:lnTo>
                <a:lnTo>
                  <a:pt x="508258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78736" y="2033529"/>
            <a:ext cx="6075868" cy="1610105"/>
          </a:xfrm>
          <a:custGeom>
            <a:avLst/>
            <a:gdLst/>
            <a:ahLst/>
            <a:cxnLst/>
            <a:rect r="r" b="b" t="t" l="l"/>
            <a:pathLst>
              <a:path h="1610105" w="6075868">
                <a:moveTo>
                  <a:pt x="0" y="0"/>
                </a:moveTo>
                <a:lnTo>
                  <a:pt x="6075868" y="0"/>
                </a:lnTo>
                <a:lnTo>
                  <a:pt x="6075868" y="1610104"/>
                </a:lnTo>
                <a:lnTo>
                  <a:pt x="0" y="1610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78736" y="3923457"/>
            <a:ext cx="6075868" cy="1610105"/>
          </a:xfrm>
          <a:custGeom>
            <a:avLst/>
            <a:gdLst/>
            <a:ahLst/>
            <a:cxnLst/>
            <a:rect r="r" b="b" t="t" l="l"/>
            <a:pathLst>
              <a:path h="1610105" w="6075868">
                <a:moveTo>
                  <a:pt x="0" y="0"/>
                </a:moveTo>
                <a:lnTo>
                  <a:pt x="6075868" y="0"/>
                </a:lnTo>
                <a:lnTo>
                  <a:pt x="6075868" y="1610105"/>
                </a:lnTo>
                <a:lnTo>
                  <a:pt x="0" y="1610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78736" y="5785826"/>
            <a:ext cx="6075868" cy="1610105"/>
          </a:xfrm>
          <a:custGeom>
            <a:avLst/>
            <a:gdLst/>
            <a:ahLst/>
            <a:cxnLst/>
            <a:rect r="r" b="b" t="t" l="l"/>
            <a:pathLst>
              <a:path h="1610105" w="6075868">
                <a:moveTo>
                  <a:pt x="0" y="0"/>
                </a:moveTo>
                <a:lnTo>
                  <a:pt x="6075868" y="0"/>
                </a:lnTo>
                <a:lnTo>
                  <a:pt x="6075868" y="1610105"/>
                </a:lnTo>
                <a:lnTo>
                  <a:pt x="0" y="1610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78736" y="7648195"/>
            <a:ext cx="6075868" cy="1610105"/>
          </a:xfrm>
          <a:custGeom>
            <a:avLst/>
            <a:gdLst/>
            <a:ahLst/>
            <a:cxnLst/>
            <a:rect r="r" b="b" t="t" l="l"/>
            <a:pathLst>
              <a:path h="1610105" w="6075868">
                <a:moveTo>
                  <a:pt x="0" y="0"/>
                </a:moveTo>
                <a:lnTo>
                  <a:pt x="6075868" y="0"/>
                </a:lnTo>
                <a:lnTo>
                  <a:pt x="6075868" y="1610105"/>
                </a:lnTo>
                <a:lnTo>
                  <a:pt x="0" y="1610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641627" y="2172762"/>
            <a:ext cx="4839510" cy="1208923"/>
            <a:chOff x="0" y="0"/>
            <a:chExt cx="1626884" cy="406400"/>
          </a:xfrm>
        </p:grpSpPr>
        <p:sp>
          <p:nvSpPr>
            <p:cNvPr name="Freeform 7" id="7"/>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8" id="8"/>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641627" y="4065002"/>
            <a:ext cx="4839510" cy="1208923"/>
            <a:chOff x="0" y="0"/>
            <a:chExt cx="1626884" cy="406400"/>
          </a:xfrm>
        </p:grpSpPr>
        <p:sp>
          <p:nvSpPr>
            <p:cNvPr name="Freeform 10" id="10"/>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11" id="11"/>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641627" y="5926482"/>
            <a:ext cx="4839510" cy="1208923"/>
            <a:chOff x="0" y="0"/>
            <a:chExt cx="1626884" cy="406400"/>
          </a:xfrm>
        </p:grpSpPr>
        <p:sp>
          <p:nvSpPr>
            <p:cNvPr name="Freeform 13" id="13"/>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14" id="14"/>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641627" y="7788851"/>
            <a:ext cx="4839510" cy="1208923"/>
            <a:chOff x="0" y="0"/>
            <a:chExt cx="1626884" cy="406400"/>
          </a:xfrm>
        </p:grpSpPr>
        <p:sp>
          <p:nvSpPr>
            <p:cNvPr name="Freeform 16" id="16"/>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17" id="17"/>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021354" y="9893479"/>
            <a:ext cx="16583520" cy="1074361"/>
            <a:chOff x="0" y="0"/>
            <a:chExt cx="5405821" cy="350215"/>
          </a:xfrm>
        </p:grpSpPr>
        <p:sp>
          <p:nvSpPr>
            <p:cNvPr name="Freeform 19" id="19"/>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20" id="20"/>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880973" y="9893479"/>
            <a:ext cx="13266646" cy="1074361"/>
            <a:chOff x="0" y="0"/>
            <a:chExt cx="4324602" cy="350215"/>
          </a:xfrm>
        </p:grpSpPr>
        <p:sp>
          <p:nvSpPr>
            <p:cNvPr name="Freeform 22" id="22"/>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23" id="23"/>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7974262" y="2330295"/>
            <a:ext cx="983502" cy="983502"/>
          </a:xfrm>
          <a:custGeom>
            <a:avLst/>
            <a:gdLst/>
            <a:ahLst/>
            <a:cxnLst/>
            <a:rect r="r" b="b" t="t" l="l"/>
            <a:pathLst>
              <a:path h="983502" w="983502">
                <a:moveTo>
                  <a:pt x="0" y="0"/>
                </a:moveTo>
                <a:lnTo>
                  <a:pt x="983502" y="0"/>
                </a:lnTo>
                <a:lnTo>
                  <a:pt x="983502" y="983502"/>
                </a:lnTo>
                <a:lnTo>
                  <a:pt x="0" y="983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7974262" y="4216504"/>
            <a:ext cx="983502" cy="983502"/>
          </a:xfrm>
          <a:custGeom>
            <a:avLst/>
            <a:gdLst/>
            <a:ahLst/>
            <a:cxnLst/>
            <a:rect r="r" b="b" t="t" l="l"/>
            <a:pathLst>
              <a:path h="983502" w="983502">
                <a:moveTo>
                  <a:pt x="0" y="0"/>
                </a:moveTo>
                <a:lnTo>
                  <a:pt x="983502" y="0"/>
                </a:lnTo>
                <a:lnTo>
                  <a:pt x="983502" y="983501"/>
                </a:lnTo>
                <a:lnTo>
                  <a:pt x="0" y="983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7974262" y="6080034"/>
            <a:ext cx="983502" cy="983502"/>
          </a:xfrm>
          <a:custGeom>
            <a:avLst/>
            <a:gdLst/>
            <a:ahLst/>
            <a:cxnLst/>
            <a:rect r="r" b="b" t="t" l="l"/>
            <a:pathLst>
              <a:path h="983502" w="983502">
                <a:moveTo>
                  <a:pt x="0" y="0"/>
                </a:moveTo>
                <a:lnTo>
                  <a:pt x="983502" y="0"/>
                </a:lnTo>
                <a:lnTo>
                  <a:pt x="983502" y="983502"/>
                </a:lnTo>
                <a:lnTo>
                  <a:pt x="0" y="983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7974262" y="7942404"/>
            <a:ext cx="983502" cy="983502"/>
          </a:xfrm>
          <a:custGeom>
            <a:avLst/>
            <a:gdLst/>
            <a:ahLst/>
            <a:cxnLst/>
            <a:rect r="r" b="b" t="t" l="l"/>
            <a:pathLst>
              <a:path h="983502" w="983502">
                <a:moveTo>
                  <a:pt x="0" y="0"/>
                </a:moveTo>
                <a:lnTo>
                  <a:pt x="983502" y="0"/>
                </a:lnTo>
                <a:lnTo>
                  <a:pt x="983502" y="983502"/>
                </a:lnTo>
                <a:lnTo>
                  <a:pt x="0" y="983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1313958" y="2950628"/>
            <a:ext cx="5636103" cy="5664425"/>
          </a:xfrm>
          <a:custGeom>
            <a:avLst/>
            <a:gdLst/>
            <a:ahLst/>
            <a:cxnLst/>
            <a:rect r="r" b="b" t="t" l="l"/>
            <a:pathLst>
              <a:path h="5664425" w="5636103">
                <a:moveTo>
                  <a:pt x="0" y="0"/>
                </a:moveTo>
                <a:lnTo>
                  <a:pt x="5636103" y="0"/>
                </a:lnTo>
                <a:lnTo>
                  <a:pt x="5636103" y="5664425"/>
                </a:lnTo>
                <a:lnTo>
                  <a:pt x="0" y="56644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1965755" y="3554542"/>
            <a:ext cx="1145146" cy="1145146"/>
          </a:xfrm>
          <a:custGeom>
            <a:avLst/>
            <a:gdLst/>
            <a:ahLst/>
            <a:cxnLst/>
            <a:rect r="r" b="b" t="t" l="l"/>
            <a:pathLst>
              <a:path h="1145146" w="1145146">
                <a:moveTo>
                  <a:pt x="0" y="0"/>
                </a:moveTo>
                <a:lnTo>
                  <a:pt x="1145147" y="0"/>
                </a:lnTo>
                <a:lnTo>
                  <a:pt x="1145147" y="1145147"/>
                </a:lnTo>
                <a:lnTo>
                  <a:pt x="0" y="11451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p:cNvSpPr/>
          <p:nvPr/>
        </p:nvSpPr>
        <p:spPr>
          <a:xfrm flipH="false" flipV="false" rot="0">
            <a:off x="5030273" y="3529941"/>
            <a:ext cx="1295302" cy="1283969"/>
          </a:xfrm>
          <a:custGeom>
            <a:avLst/>
            <a:gdLst/>
            <a:ahLst/>
            <a:cxnLst/>
            <a:rect r="r" b="b" t="t" l="l"/>
            <a:pathLst>
              <a:path h="1283969" w="1295302">
                <a:moveTo>
                  <a:pt x="0" y="0"/>
                </a:moveTo>
                <a:lnTo>
                  <a:pt x="1295302" y="0"/>
                </a:lnTo>
                <a:lnTo>
                  <a:pt x="1295302" y="1283969"/>
                </a:lnTo>
                <a:lnTo>
                  <a:pt x="0" y="12839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965755" y="6924460"/>
            <a:ext cx="1083642" cy="1083642"/>
          </a:xfrm>
          <a:custGeom>
            <a:avLst/>
            <a:gdLst/>
            <a:ahLst/>
            <a:cxnLst/>
            <a:rect r="r" b="b" t="t" l="l"/>
            <a:pathLst>
              <a:path h="1083642" w="1083642">
                <a:moveTo>
                  <a:pt x="0" y="0"/>
                </a:moveTo>
                <a:lnTo>
                  <a:pt x="1083642" y="0"/>
                </a:lnTo>
                <a:lnTo>
                  <a:pt x="1083642" y="1083643"/>
                </a:lnTo>
                <a:lnTo>
                  <a:pt x="0" y="108364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4" id="34"/>
          <p:cNvSpPr/>
          <p:nvPr/>
        </p:nvSpPr>
        <p:spPr>
          <a:xfrm flipH="false" flipV="false" rot="0">
            <a:off x="5168127" y="6843603"/>
            <a:ext cx="1052670" cy="1088031"/>
          </a:xfrm>
          <a:custGeom>
            <a:avLst/>
            <a:gdLst/>
            <a:ahLst/>
            <a:cxnLst/>
            <a:rect r="r" b="b" t="t" l="l"/>
            <a:pathLst>
              <a:path h="1088031" w="1052670">
                <a:moveTo>
                  <a:pt x="0" y="0"/>
                </a:moveTo>
                <a:lnTo>
                  <a:pt x="1052670" y="0"/>
                </a:lnTo>
                <a:lnTo>
                  <a:pt x="1052670" y="1088031"/>
                </a:lnTo>
                <a:lnTo>
                  <a:pt x="0" y="108803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5" id="35"/>
          <p:cNvSpPr txBox="true"/>
          <p:nvPr/>
        </p:nvSpPr>
        <p:spPr>
          <a:xfrm rot="0">
            <a:off x="4490577" y="898149"/>
            <a:ext cx="8908423" cy="804545"/>
          </a:xfrm>
          <a:prstGeom prst="rect">
            <a:avLst/>
          </a:prstGeom>
        </p:spPr>
        <p:txBody>
          <a:bodyPr anchor="t" rtlCol="false" tIns="0" lIns="0" bIns="0" rIns="0">
            <a:spAutoFit/>
          </a:bodyPr>
          <a:lstStyle/>
          <a:p>
            <a:pPr algn="ctr">
              <a:lnSpc>
                <a:spcPts val="5979"/>
              </a:lnSpc>
            </a:pPr>
            <a:r>
              <a:rPr lang="en-US" b="true" sz="5199">
                <a:solidFill>
                  <a:srgbClr val="000000"/>
                </a:solidFill>
                <a:latin typeface="Poppins Bold"/>
                <a:ea typeface="Poppins Bold"/>
                <a:cs typeface="Poppins Bold"/>
                <a:sym typeface="Poppins Bold"/>
              </a:rPr>
              <a:t>Kekuatan Hasil Inovasi</a:t>
            </a:r>
          </a:p>
        </p:txBody>
      </p:sp>
      <p:sp>
        <p:nvSpPr>
          <p:cNvPr name="TextBox 36" id="36"/>
          <p:cNvSpPr txBox="true"/>
          <p:nvPr/>
        </p:nvSpPr>
        <p:spPr>
          <a:xfrm rot="0">
            <a:off x="9782622" y="2282726"/>
            <a:ext cx="6988666" cy="375857"/>
          </a:xfrm>
          <a:prstGeom prst="rect">
            <a:avLst/>
          </a:prstGeom>
        </p:spPr>
        <p:txBody>
          <a:bodyPr anchor="t" rtlCol="false" tIns="0" lIns="0" bIns="0" rIns="0">
            <a:spAutoFit/>
          </a:bodyPr>
          <a:lstStyle/>
          <a:p>
            <a:pPr algn="l">
              <a:lnSpc>
                <a:spcPts val="2780"/>
              </a:lnSpc>
            </a:pPr>
            <a:r>
              <a:rPr lang="en-US" sz="2418" b="true">
                <a:solidFill>
                  <a:srgbClr val="FFFFFF"/>
                </a:solidFill>
                <a:latin typeface="Poppins Bold"/>
                <a:ea typeface="Poppins Bold"/>
                <a:cs typeface="Poppins Bold"/>
                <a:sym typeface="Poppins Bold"/>
              </a:rPr>
              <a:t>Rujukan bagi membuat keputusan kerjaya</a:t>
            </a:r>
          </a:p>
        </p:txBody>
      </p:sp>
      <p:sp>
        <p:nvSpPr>
          <p:cNvPr name="TextBox 37" id="37"/>
          <p:cNvSpPr txBox="true"/>
          <p:nvPr/>
        </p:nvSpPr>
        <p:spPr>
          <a:xfrm rot="0">
            <a:off x="9782622" y="4174966"/>
            <a:ext cx="7232754" cy="375857"/>
          </a:xfrm>
          <a:prstGeom prst="rect">
            <a:avLst/>
          </a:prstGeom>
        </p:spPr>
        <p:txBody>
          <a:bodyPr anchor="t" rtlCol="false" tIns="0" lIns="0" bIns="0" rIns="0">
            <a:spAutoFit/>
          </a:bodyPr>
          <a:lstStyle/>
          <a:p>
            <a:pPr algn="l">
              <a:lnSpc>
                <a:spcPts val="2780"/>
              </a:lnSpc>
            </a:pPr>
            <a:r>
              <a:rPr lang="en-US" sz="2418" b="true">
                <a:solidFill>
                  <a:srgbClr val="FFFFFF"/>
                </a:solidFill>
                <a:latin typeface="Poppins Bold"/>
                <a:ea typeface="Poppins Bold"/>
                <a:cs typeface="Poppins Bold"/>
                <a:sym typeface="Poppins Bold"/>
              </a:rPr>
              <a:t>Mendapat sambutan positif </a:t>
            </a:r>
          </a:p>
        </p:txBody>
      </p:sp>
      <p:sp>
        <p:nvSpPr>
          <p:cNvPr name="TextBox 38" id="38"/>
          <p:cNvSpPr txBox="true"/>
          <p:nvPr/>
        </p:nvSpPr>
        <p:spPr>
          <a:xfrm rot="0">
            <a:off x="9782622" y="6036446"/>
            <a:ext cx="6192169" cy="375857"/>
          </a:xfrm>
          <a:prstGeom prst="rect">
            <a:avLst/>
          </a:prstGeom>
        </p:spPr>
        <p:txBody>
          <a:bodyPr anchor="t" rtlCol="false" tIns="0" lIns="0" bIns="0" rIns="0">
            <a:spAutoFit/>
          </a:bodyPr>
          <a:lstStyle/>
          <a:p>
            <a:pPr algn="l">
              <a:lnSpc>
                <a:spcPts val="2780"/>
              </a:lnSpc>
            </a:pPr>
            <a:r>
              <a:rPr lang="en-US" sz="2418" b="true">
                <a:solidFill>
                  <a:srgbClr val="FFFFFF"/>
                </a:solidFill>
                <a:latin typeface="Poppins Bold"/>
                <a:ea typeface="Poppins Bold"/>
                <a:cs typeface="Poppins Bold"/>
                <a:sym typeface="Poppins Bold"/>
              </a:rPr>
              <a:t>Membantu konsultasi kerjaya</a:t>
            </a:r>
          </a:p>
        </p:txBody>
      </p:sp>
      <p:sp>
        <p:nvSpPr>
          <p:cNvPr name="TextBox 39" id="39"/>
          <p:cNvSpPr txBox="true"/>
          <p:nvPr/>
        </p:nvSpPr>
        <p:spPr>
          <a:xfrm rot="0">
            <a:off x="9782622" y="7898815"/>
            <a:ext cx="6423410" cy="375857"/>
          </a:xfrm>
          <a:prstGeom prst="rect">
            <a:avLst/>
          </a:prstGeom>
        </p:spPr>
        <p:txBody>
          <a:bodyPr anchor="t" rtlCol="false" tIns="0" lIns="0" bIns="0" rIns="0">
            <a:spAutoFit/>
          </a:bodyPr>
          <a:lstStyle/>
          <a:p>
            <a:pPr algn="l">
              <a:lnSpc>
                <a:spcPts val="2780"/>
              </a:lnSpc>
            </a:pPr>
            <a:r>
              <a:rPr lang="en-US" sz="2418" b="true">
                <a:solidFill>
                  <a:srgbClr val="FFFFFF"/>
                </a:solidFill>
                <a:latin typeface="Poppins Bold"/>
                <a:ea typeface="Poppins Bold"/>
                <a:cs typeface="Poppins Bold"/>
                <a:sym typeface="Poppins Bold"/>
              </a:rPr>
              <a:t>Merumuskan markah merit UPU</a:t>
            </a:r>
          </a:p>
        </p:txBody>
      </p:sp>
      <p:sp>
        <p:nvSpPr>
          <p:cNvPr name="TextBox 40" id="40"/>
          <p:cNvSpPr txBox="true"/>
          <p:nvPr/>
        </p:nvSpPr>
        <p:spPr>
          <a:xfrm rot="0">
            <a:off x="9782622" y="2726206"/>
            <a:ext cx="7327807" cy="535989"/>
          </a:xfrm>
          <a:prstGeom prst="rect">
            <a:avLst/>
          </a:prstGeom>
        </p:spPr>
        <p:txBody>
          <a:bodyPr anchor="t" rtlCol="false" tIns="0" lIns="0" bIns="0" rIns="0">
            <a:spAutoFit/>
          </a:bodyPr>
          <a:lstStyle/>
          <a:p>
            <a:pPr algn="just">
              <a:lnSpc>
                <a:spcPts val="2072"/>
              </a:lnSpc>
            </a:pPr>
            <a:r>
              <a:rPr lang="en-US" sz="1727">
                <a:solidFill>
                  <a:srgbClr val="FFFFFF"/>
                </a:solidFill>
                <a:latin typeface="Poppins"/>
                <a:ea typeface="Poppins"/>
                <a:cs typeface="Poppins"/>
                <a:sym typeface="Poppins"/>
              </a:rPr>
              <a:t>Sebagai panduan membantu pelajar membuat keputusan pemilihan UPU yang lebih berkesan.</a:t>
            </a:r>
          </a:p>
        </p:txBody>
      </p:sp>
      <p:sp>
        <p:nvSpPr>
          <p:cNvPr name="TextBox 41" id="41"/>
          <p:cNvSpPr txBox="true"/>
          <p:nvPr/>
        </p:nvSpPr>
        <p:spPr>
          <a:xfrm rot="0">
            <a:off x="9782622" y="4618446"/>
            <a:ext cx="7327807" cy="535989"/>
          </a:xfrm>
          <a:prstGeom prst="rect">
            <a:avLst/>
          </a:prstGeom>
        </p:spPr>
        <p:txBody>
          <a:bodyPr anchor="t" rtlCol="false" tIns="0" lIns="0" bIns="0" rIns="0">
            <a:spAutoFit/>
          </a:bodyPr>
          <a:lstStyle/>
          <a:p>
            <a:pPr algn="just">
              <a:lnSpc>
                <a:spcPts val="2072"/>
              </a:lnSpc>
            </a:pPr>
            <a:r>
              <a:rPr lang="en-US" sz="1727">
                <a:solidFill>
                  <a:srgbClr val="FFFFFF"/>
                </a:solidFill>
                <a:latin typeface="Poppins"/>
                <a:ea typeface="Poppins"/>
                <a:cs typeface="Poppins"/>
                <a:sym typeface="Poppins"/>
              </a:rPr>
              <a:t>Pensyarah dan pelajar bersetuju inovasi ini mampu memberi impak positif dalam pemilihan UPU pelajar.</a:t>
            </a:r>
          </a:p>
        </p:txBody>
      </p:sp>
      <p:sp>
        <p:nvSpPr>
          <p:cNvPr name="TextBox 42" id="42"/>
          <p:cNvSpPr txBox="true"/>
          <p:nvPr/>
        </p:nvSpPr>
        <p:spPr>
          <a:xfrm rot="0">
            <a:off x="9782622" y="6479926"/>
            <a:ext cx="7327807" cy="535989"/>
          </a:xfrm>
          <a:prstGeom prst="rect">
            <a:avLst/>
          </a:prstGeom>
        </p:spPr>
        <p:txBody>
          <a:bodyPr anchor="t" rtlCol="false" tIns="0" lIns="0" bIns="0" rIns="0">
            <a:spAutoFit/>
          </a:bodyPr>
          <a:lstStyle/>
          <a:p>
            <a:pPr algn="just">
              <a:lnSpc>
                <a:spcPts val="2072"/>
              </a:lnSpc>
            </a:pPr>
            <a:r>
              <a:rPr lang="en-US" sz="1727">
                <a:solidFill>
                  <a:srgbClr val="FFFFFF"/>
                </a:solidFill>
                <a:latin typeface="Poppins"/>
                <a:ea typeface="Poppins"/>
                <a:cs typeface="Poppins"/>
                <a:sym typeface="Poppins"/>
              </a:rPr>
              <a:t>Alat yang sangat membantu kaunselor dalam bimbingan kerjaya pelajar semasa.</a:t>
            </a:r>
          </a:p>
        </p:txBody>
      </p:sp>
      <p:sp>
        <p:nvSpPr>
          <p:cNvPr name="TextBox 43" id="43"/>
          <p:cNvSpPr txBox="true"/>
          <p:nvPr/>
        </p:nvSpPr>
        <p:spPr>
          <a:xfrm rot="0">
            <a:off x="9782622" y="8342296"/>
            <a:ext cx="7327807" cy="535989"/>
          </a:xfrm>
          <a:prstGeom prst="rect">
            <a:avLst/>
          </a:prstGeom>
        </p:spPr>
        <p:txBody>
          <a:bodyPr anchor="t" rtlCol="false" tIns="0" lIns="0" bIns="0" rIns="0">
            <a:spAutoFit/>
          </a:bodyPr>
          <a:lstStyle/>
          <a:p>
            <a:pPr algn="just">
              <a:lnSpc>
                <a:spcPts val="2072"/>
              </a:lnSpc>
            </a:pPr>
            <a:r>
              <a:rPr lang="en-US" sz="1727">
                <a:solidFill>
                  <a:srgbClr val="FFFFFF"/>
                </a:solidFill>
                <a:latin typeface="Poppins"/>
                <a:ea typeface="Poppins"/>
                <a:cs typeface="Poppins"/>
                <a:sym typeface="Poppins"/>
              </a:rPr>
              <a:t>Rujukan mudah untuk pelajar mengetahui markah merit UPU bagi program pengajian yang diminati.</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65725"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842467" y="122"/>
            <a:ext cx="8150955" cy="10286878"/>
            <a:chOff x="0" y="0"/>
            <a:chExt cx="17778019" cy="22436671"/>
          </a:xfrm>
        </p:grpSpPr>
        <p:sp>
          <p:nvSpPr>
            <p:cNvPr name="Freeform 6" id="6"/>
            <p:cNvSpPr/>
            <p:nvPr/>
          </p:nvSpPr>
          <p:spPr>
            <a:xfrm flipH="false" flipV="false" rot="0">
              <a:off x="0" y="0"/>
              <a:ext cx="17777968" cy="22436710"/>
            </a:xfrm>
            <a:custGeom>
              <a:avLst/>
              <a:gdLst/>
              <a:ahLst/>
              <a:cxnLst/>
              <a:rect r="r" b="b" t="t" l="l"/>
              <a:pathLst>
                <a:path h="22436710" w="17777968">
                  <a:moveTo>
                    <a:pt x="8591296" y="0"/>
                  </a:moveTo>
                  <a:lnTo>
                    <a:pt x="0" y="16891"/>
                  </a:lnTo>
                  <a:lnTo>
                    <a:pt x="0" y="22436710"/>
                  </a:lnTo>
                  <a:lnTo>
                    <a:pt x="17777968" y="22436710"/>
                  </a:lnTo>
                  <a:lnTo>
                    <a:pt x="17777968" y="22409658"/>
                  </a:lnTo>
                  <a:lnTo>
                    <a:pt x="15025878" y="13191110"/>
                  </a:lnTo>
                  <a:lnTo>
                    <a:pt x="8591296" y="0"/>
                  </a:lnTo>
                  <a:close/>
                </a:path>
              </a:pathLst>
            </a:custGeom>
            <a:blipFill>
              <a:blip r:embed="rId2"/>
              <a:stretch>
                <a:fillRect l="-17740" t="0" r="-8465" b="0"/>
              </a:stretch>
            </a:blipFill>
          </p:spPr>
        </p:sp>
      </p:grpSp>
      <p:grpSp>
        <p:nvGrpSpPr>
          <p:cNvPr name="Group 7" id="7"/>
          <p:cNvGrpSpPr/>
          <p:nvPr/>
        </p:nvGrpSpPr>
        <p:grpSpPr>
          <a:xfrm rot="-10800000">
            <a:off x="2399014"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414567">
            <a:off x="4226565" y="5372376"/>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16372">
            <a:off x="339512" y="-214367"/>
            <a:ext cx="5828177" cy="276838"/>
          </a:xfrm>
          <a:custGeom>
            <a:avLst/>
            <a:gdLst/>
            <a:ahLst/>
            <a:cxnLst/>
            <a:rect r="r" b="b" t="t" l="l"/>
            <a:pathLst>
              <a:path h="276838" w="5828177">
                <a:moveTo>
                  <a:pt x="0" y="0"/>
                </a:moveTo>
                <a:lnTo>
                  <a:pt x="5828177" y="0"/>
                </a:lnTo>
                <a:lnTo>
                  <a:pt x="5828177" y="276839"/>
                </a:lnTo>
                <a:lnTo>
                  <a:pt x="0" y="276839"/>
                </a:lnTo>
                <a:lnTo>
                  <a:pt x="0" y="0"/>
                </a:lnTo>
                <a:close/>
              </a:path>
            </a:pathLst>
          </a:custGeom>
          <a:blipFill>
            <a:blip r:embed="rId3">
              <a:alphaModFix amt="70000"/>
            </a:blip>
            <a:stretch>
              <a:fillRect l="0" t="0" r="0" b="0"/>
            </a:stretch>
          </a:blipFill>
        </p:spPr>
      </p:sp>
      <p:grpSp>
        <p:nvGrpSpPr>
          <p:cNvPr name="Group 14" id="14"/>
          <p:cNvGrpSpPr/>
          <p:nvPr/>
        </p:nvGrpSpPr>
        <p:grpSpPr>
          <a:xfrm rot="-7928872">
            <a:off x="985874" y="2829977"/>
            <a:ext cx="8689975" cy="1615450"/>
            <a:chOff x="0" y="0"/>
            <a:chExt cx="2032229" cy="377787"/>
          </a:xfrm>
        </p:grpSpPr>
        <p:sp>
          <p:nvSpPr>
            <p:cNvPr name="Freeform 15" id="15"/>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6" id="16"/>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8600856">
            <a:off x="3103659" y="4408700"/>
            <a:ext cx="5783277" cy="1776440"/>
            <a:chOff x="0" y="0"/>
            <a:chExt cx="1578447" cy="484849"/>
          </a:xfrm>
        </p:grpSpPr>
        <p:sp>
          <p:nvSpPr>
            <p:cNvPr name="Freeform 18" id="18"/>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19" id="19"/>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4091770">
            <a:off x="4328537" y="11092867"/>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sp>
        <p:nvSpPr>
          <p:cNvPr name="Freeform 21" id="21"/>
          <p:cNvSpPr/>
          <p:nvPr/>
        </p:nvSpPr>
        <p:spPr>
          <a:xfrm flipH="false" flipV="false" rot="307861">
            <a:off x="5471292" y="6155604"/>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sp>
        <p:nvSpPr>
          <p:cNvPr name="Freeform 22" id="22"/>
          <p:cNvSpPr/>
          <p:nvPr/>
        </p:nvSpPr>
        <p:spPr>
          <a:xfrm flipH="false" flipV="false" rot="0">
            <a:off x="16737686" y="5502443"/>
            <a:ext cx="987759" cy="858116"/>
          </a:xfrm>
          <a:custGeom>
            <a:avLst/>
            <a:gdLst/>
            <a:ahLst/>
            <a:cxnLst/>
            <a:rect r="r" b="b" t="t" l="l"/>
            <a:pathLst>
              <a:path h="858116" w="987759">
                <a:moveTo>
                  <a:pt x="0" y="0"/>
                </a:moveTo>
                <a:lnTo>
                  <a:pt x="987759" y="0"/>
                </a:lnTo>
                <a:lnTo>
                  <a:pt x="987759" y="858116"/>
                </a:lnTo>
                <a:lnTo>
                  <a:pt x="0" y="858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6737686" y="4206767"/>
            <a:ext cx="987759" cy="858116"/>
          </a:xfrm>
          <a:custGeom>
            <a:avLst/>
            <a:gdLst/>
            <a:ahLst/>
            <a:cxnLst/>
            <a:rect r="r" b="b" t="t" l="l"/>
            <a:pathLst>
              <a:path h="858116" w="987759">
                <a:moveTo>
                  <a:pt x="0" y="0"/>
                </a:moveTo>
                <a:lnTo>
                  <a:pt x="987759" y="0"/>
                </a:lnTo>
                <a:lnTo>
                  <a:pt x="987759" y="858116"/>
                </a:lnTo>
                <a:lnTo>
                  <a:pt x="0" y="858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6737686" y="6798120"/>
            <a:ext cx="987759" cy="858116"/>
          </a:xfrm>
          <a:custGeom>
            <a:avLst/>
            <a:gdLst/>
            <a:ahLst/>
            <a:cxnLst/>
            <a:rect r="r" b="b" t="t" l="l"/>
            <a:pathLst>
              <a:path h="858116" w="987759">
                <a:moveTo>
                  <a:pt x="0" y="0"/>
                </a:moveTo>
                <a:lnTo>
                  <a:pt x="987759" y="0"/>
                </a:lnTo>
                <a:lnTo>
                  <a:pt x="987759" y="858116"/>
                </a:lnTo>
                <a:lnTo>
                  <a:pt x="0" y="858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true" flipV="false" rot="0">
            <a:off x="16855144" y="5598838"/>
            <a:ext cx="752844" cy="665326"/>
          </a:xfrm>
          <a:custGeom>
            <a:avLst/>
            <a:gdLst/>
            <a:ahLst/>
            <a:cxnLst/>
            <a:rect r="r" b="b" t="t" l="l"/>
            <a:pathLst>
              <a:path h="665326" w="752844">
                <a:moveTo>
                  <a:pt x="752843" y="0"/>
                </a:moveTo>
                <a:lnTo>
                  <a:pt x="0" y="0"/>
                </a:lnTo>
                <a:lnTo>
                  <a:pt x="0" y="665326"/>
                </a:lnTo>
                <a:lnTo>
                  <a:pt x="752843" y="665326"/>
                </a:lnTo>
                <a:lnTo>
                  <a:pt x="75284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true" flipV="false" rot="0">
            <a:off x="16855144" y="4303162"/>
            <a:ext cx="752844" cy="665326"/>
          </a:xfrm>
          <a:custGeom>
            <a:avLst/>
            <a:gdLst/>
            <a:ahLst/>
            <a:cxnLst/>
            <a:rect r="r" b="b" t="t" l="l"/>
            <a:pathLst>
              <a:path h="665326" w="752844">
                <a:moveTo>
                  <a:pt x="752843" y="0"/>
                </a:moveTo>
                <a:lnTo>
                  <a:pt x="0" y="0"/>
                </a:lnTo>
                <a:lnTo>
                  <a:pt x="0" y="665325"/>
                </a:lnTo>
                <a:lnTo>
                  <a:pt x="752843" y="665325"/>
                </a:lnTo>
                <a:lnTo>
                  <a:pt x="75284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true" flipV="false" rot="0">
            <a:off x="16855144" y="6894515"/>
            <a:ext cx="752844" cy="665326"/>
          </a:xfrm>
          <a:custGeom>
            <a:avLst/>
            <a:gdLst/>
            <a:ahLst/>
            <a:cxnLst/>
            <a:rect r="r" b="b" t="t" l="l"/>
            <a:pathLst>
              <a:path h="665326" w="752844">
                <a:moveTo>
                  <a:pt x="752843" y="0"/>
                </a:moveTo>
                <a:lnTo>
                  <a:pt x="0" y="0"/>
                </a:lnTo>
                <a:lnTo>
                  <a:pt x="0" y="665325"/>
                </a:lnTo>
                <a:lnTo>
                  <a:pt x="752843" y="665325"/>
                </a:lnTo>
                <a:lnTo>
                  <a:pt x="75284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8" id="28"/>
          <p:cNvGrpSpPr/>
          <p:nvPr/>
        </p:nvGrpSpPr>
        <p:grpSpPr>
          <a:xfrm rot="0">
            <a:off x="9144000" y="976451"/>
            <a:ext cx="10209633" cy="780772"/>
            <a:chOff x="0" y="0"/>
            <a:chExt cx="2946466" cy="225328"/>
          </a:xfrm>
        </p:grpSpPr>
        <p:sp>
          <p:nvSpPr>
            <p:cNvPr name="Freeform 29" id="29"/>
            <p:cNvSpPr/>
            <p:nvPr/>
          </p:nvSpPr>
          <p:spPr>
            <a:xfrm flipH="false" flipV="false" rot="0">
              <a:off x="0" y="0"/>
              <a:ext cx="2946466" cy="225328"/>
            </a:xfrm>
            <a:custGeom>
              <a:avLst/>
              <a:gdLst/>
              <a:ahLst/>
              <a:cxnLst/>
              <a:rect r="r" b="b" t="t" l="l"/>
              <a:pathLst>
                <a:path h="225328" w="2946466">
                  <a:moveTo>
                    <a:pt x="203200" y="0"/>
                  </a:moveTo>
                  <a:lnTo>
                    <a:pt x="2946466" y="0"/>
                  </a:lnTo>
                  <a:lnTo>
                    <a:pt x="2743266" y="225328"/>
                  </a:lnTo>
                  <a:lnTo>
                    <a:pt x="0" y="225328"/>
                  </a:lnTo>
                  <a:lnTo>
                    <a:pt x="203200" y="0"/>
                  </a:lnTo>
                  <a:close/>
                </a:path>
              </a:pathLst>
            </a:custGeom>
            <a:solidFill>
              <a:srgbClr val="9FD41E"/>
            </a:solidFill>
          </p:spPr>
        </p:sp>
        <p:sp>
          <p:nvSpPr>
            <p:cNvPr name="TextBox 30" id="30"/>
            <p:cNvSpPr txBox="true"/>
            <p:nvPr/>
          </p:nvSpPr>
          <p:spPr>
            <a:xfrm>
              <a:off x="101600" y="-57150"/>
              <a:ext cx="2743266" cy="282478"/>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8996138" y="1009650"/>
            <a:ext cx="8263162" cy="695325"/>
          </a:xfrm>
          <a:prstGeom prst="rect">
            <a:avLst/>
          </a:prstGeom>
        </p:spPr>
        <p:txBody>
          <a:bodyPr anchor="t" rtlCol="false" tIns="0" lIns="0" bIns="0" rIns="0">
            <a:spAutoFit/>
          </a:bodyPr>
          <a:lstStyle/>
          <a:p>
            <a:pPr algn="r">
              <a:lnSpc>
                <a:spcPts val="5174"/>
              </a:lnSpc>
            </a:pPr>
            <a:r>
              <a:rPr lang="en-US" b="true" sz="4499">
                <a:solidFill>
                  <a:srgbClr val="000000"/>
                </a:solidFill>
                <a:latin typeface="Poppins Bold"/>
                <a:ea typeface="Poppins Bold"/>
                <a:cs typeface="Poppins Bold"/>
                <a:sym typeface="Poppins Bold"/>
              </a:rPr>
              <a:t>Kelemahan</a:t>
            </a:r>
          </a:p>
        </p:txBody>
      </p:sp>
      <p:sp>
        <p:nvSpPr>
          <p:cNvPr name="TextBox 32" id="32"/>
          <p:cNvSpPr txBox="true"/>
          <p:nvPr/>
        </p:nvSpPr>
        <p:spPr>
          <a:xfrm rot="0">
            <a:off x="8988508" y="1843197"/>
            <a:ext cx="8736938" cy="1505057"/>
          </a:xfrm>
          <a:prstGeom prst="rect">
            <a:avLst/>
          </a:prstGeom>
        </p:spPr>
        <p:txBody>
          <a:bodyPr anchor="t" rtlCol="false" tIns="0" lIns="0" bIns="0" rIns="0">
            <a:spAutoFit/>
          </a:bodyPr>
          <a:lstStyle/>
          <a:p>
            <a:pPr algn="just">
              <a:lnSpc>
                <a:spcPts val="3918"/>
              </a:lnSpc>
            </a:pPr>
            <a:r>
              <a:rPr lang="en-US" sz="3014">
                <a:solidFill>
                  <a:srgbClr val="000000"/>
                </a:solidFill>
                <a:latin typeface="Poppins"/>
                <a:ea typeface="Poppins"/>
                <a:cs typeface="Poppins"/>
                <a:sym typeface="Poppins"/>
              </a:rPr>
              <a:t>Pembinaan inovasi masih di tahap awal dan data perlu dikemaskini dan disemak agar maklumat betul diberi kepada pelajar.</a:t>
            </a:r>
          </a:p>
        </p:txBody>
      </p:sp>
      <p:sp>
        <p:nvSpPr>
          <p:cNvPr name="TextBox 33" id="33"/>
          <p:cNvSpPr txBox="true"/>
          <p:nvPr/>
        </p:nvSpPr>
        <p:spPr>
          <a:xfrm rot="0">
            <a:off x="8829319" y="4197242"/>
            <a:ext cx="7702325" cy="416292"/>
          </a:xfrm>
          <a:prstGeom prst="rect">
            <a:avLst/>
          </a:prstGeom>
        </p:spPr>
        <p:txBody>
          <a:bodyPr anchor="t" rtlCol="false" tIns="0" lIns="0" bIns="0" rIns="0">
            <a:spAutoFit/>
          </a:bodyPr>
          <a:lstStyle/>
          <a:p>
            <a:pPr algn="r">
              <a:lnSpc>
                <a:spcPts val="3095"/>
              </a:lnSpc>
            </a:pPr>
            <a:r>
              <a:rPr lang="en-US" b="true" sz="2691">
                <a:solidFill>
                  <a:srgbClr val="000000"/>
                </a:solidFill>
                <a:latin typeface="Poppins Bold"/>
                <a:ea typeface="Poppins Bold"/>
                <a:cs typeface="Poppins Bold"/>
                <a:sym typeface="Poppins Bold"/>
              </a:rPr>
              <a:t>Hanya menggambarkan markah merit</a:t>
            </a:r>
          </a:p>
        </p:txBody>
      </p:sp>
      <p:sp>
        <p:nvSpPr>
          <p:cNvPr name="TextBox 34" id="34"/>
          <p:cNvSpPr txBox="true"/>
          <p:nvPr/>
        </p:nvSpPr>
        <p:spPr>
          <a:xfrm rot="0">
            <a:off x="10723183" y="5522529"/>
            <a:ext cx="5808461" cy="416292"/>
          </a:xfrm>
          <a:prstGeom prst="rect">
            <a:avLst/>
          </a:prstGeom>
        </p:spPr>
        <p:txBody>
          <a:bodyPr anchor="t" rtlCol="false" tIns="0" lIns="0" bIns="0" rIns="0">
            <a:spAutoFit/>
          </a:bodyPr>
          <a:lstStyle/>
          <a:p>
            <a:pPr algn="r">
              <a:lnSpc>
                <a:spcPts val="3095"/>
              </a:lnSpc>
            </a:pPr>
            <a:r>
              <a:rPr lang="en-US" b="true" sz="2691">
                <a:solidFill>
                  <a:srgbClr val="000000"/>
                </a:solidFill>
                <a:latin typeface="Poppins Bold"/>
                <a:ea typeface="Poppins Bold"/>
                <a:cs typeface="Poppins Bold"/>
                <a:sym typeface="Poppins Bold"/>
              </a:rPr>
              <a:t>Data alumni tidak mencukupi</a:t>
            </a:r>
          </a:p>
        </p:txBody>
      </p:sp>
      <p:sp>
        <p:nvSpPr>
          <p:cNvPr name="TextBox 35" id="35"/>
          <p:cNvSpPr txBox="true"/>
          <p:nvPr/>
        </p:nvSpPr>
        <p:spPr>
          <a:xfrm rot="0">
            <a:off x="8225193" y="6818205"/>
            <a:ext cx="8306451" cy="416292"/>
          </a:xfrm>
          <a:prstGeom prst="rect">
            <a:avLst/>
          </a:prstGeom>
        </p:spPr>
        <p:txBody>
          <a:bodyPr anchor="t" rtlCol="false" tIns="0" lIns="0" bIns="0" rIns="0">
            <a:spAutoFit/>
          </a:bodyPr>
          <a:lstStyle/>
          <a:p>
            <a:pPr algn="r">
              <a:lnSpc>
                <a:spcPts val="3095"/>
              </a:lnSpc>
            </a:pPr>
            <a:r>
              <a:rPr lang="en-US" b="true" sz="2691">
                <a:solidFill>
                  <a:srgbClr val="000000"/>
                </a:solidFill>
                <a:latin typeface="Poppins Bold"/>
                <a:ea typeface="Poppins Bold"/>
                <a:cs typeface="Poppins Bold"/>
                <a:sym typeface="Poppins Bold"/>
              </a:rPr>
              <a:t>Perlu masa klasifikasi bidang pengajian</a:t>
            </a:r>
          </a:p>
        </p:txBody>
      </p:sp>
      <p:sp>
        <p:nvSpPr>
          <p:cNvPr name="TextBox 36" id="36"/>
          <p:cNvSpPr txBox="true"/>
          <p:nvPr/>
        </p:nvSpPr>
        <p:spPr>
          <a:xfrm rot="0">
            <a:off x="8988508" y="4674279"/>
            <a:ext cx="7543136" cy="649276"/>
          </a:xfrm>
          <a:prstGeom prst="rect">
            <a:avLst/>
          </a:prstGeom>
        </p:spPr>
        <p:txBody>
          <a:bodyPr anchor="t" rtlCol="false" tIns="0" lIns="0" bIns="0" rIns="0">
            <a:spAutoFit/>
          </a:bodyPr>
          <a:lstStyle/>
          <a:p>
            <a:pPr algn="just">
              <a:lnSpc>
                <a:spcPts val="2519"/>
              </a:lnSpc>
            </a:pPr>
            <a:r>
              <a:rPr lang="en-US" sz="1937">
                <a:solidFill>
                  <a:srgbClr val="000000"/>
                </a:solidFill>
                <a:latin typeface="Poppins"/>
                <a:ea typeface="Poppins"/>
                <a:cs typeface="Poppins"/>
                <a:sym typeface="Poppins"/>
              </a:rPr>
              <a:t>Kejayaan penawaran UPU tidak hanya bergantung kepada markah merit semata-mata.</a:t>
            </a:r>
          </a:p>
        </p:txBody>
      </p:sp>
      <p:sp>
        <p:nvSpPr>
          <p:cNvPr name="TextBox 37" id="37"/>
          <p:cNvSpPr txBox="true"/>
          <p:nvPr/>
        </p:nvSpPr>
        <p:spPr>
          <a:xfrm rot="0">
            <a:off x="8988508" y="6003266"/>
            <a:ext cx="7543136" cy="331382"/>
          </a:xfrm>
          <a:prstGeom prst="rect">
            <a:avLst/>
          </a:prstGeom>
        </p:spPr>
        <p:txBody>
          <a:bodyPr anchor="t" rtlCol="false" tIns="0" lIns="0" bIns="0" rIns="0">
            <a:spAutoFit/>
          </a:bodyPr>
          <a:lstStyle/>
          <a:p>
            <a:pPr algn="just">
              <a:lnSpc>
                <a:spcPts val="2519"/>
              </a:lnSpc>
            </a:pPr>
            <a:r>
              <a:rPr lang="en-US" sz="1937">
                <a:solidFill>
                  <a:srgbClr val="000000"/>
                </a:solidFill>
                <a:latin typeface="Poppins"/>
                <a:ea typeface="Poppins"/>
                <a:cs typeface="Poppins"/>
                <a:sym typeface="Poppins"/>
              </a:rPr>
              <a:t>Data alumni yang digunakan hanya 2021 dan 2023.</a:t>
            </a:r>
          </a:p>
        </p:txBody>
      </p:sp>
      <p:sp>
        <p:nvSpPr>
          <p:cNvPr name="TextBox 38" id="38"/>
          <p:cNvSpPr txBox="true"/>
          <p:nvPr/>
        </p:nvSpPr>
        <p:spPr>
          <a:xfrm rot="0">
            <a:off x="8988508" y="7298943"/>
            <a:ext cx="7543136" cy="649276"/>
          </a:xfrm>
          <a:prstGeom prst="rect">
            <a:avLst/>
          </a:prstGeom>
        </p:spPr>
        <p:txBody>
          <a:bodyPr anchor="t" rtlCol="false" tIns="0" lIns="0" bIns="0" rIns="0">
            <a:spAutoFit/>
          </a:bodyPr>
          <a:lstStyle/>
          <a:p>
            <a:pPr algn="just">
              <a:lnSpc>
                <a:spcPts val="2519"/>
              </a:lnSpc>
            </a:pPr>
            <a:r>
              <a:rPr lang="en-US" sz="1937">
                <a:solidFill>
                  <a:srgbClr val="000000"/>
                </a:solidFill>
                <a:latin typeface="Poppins"/>
                <a:ea typeface="Poppins"/>
                <a:cs typeface="Poppins"/>
                <a:sym typeface="Poppins"/>
              </a:rPr>
              <a:t>Data penawaran kemasukan UPU alumni perlu diklasifikasi mengikut bidang.</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10060"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165768" y="-98005"/>
            <a:ext cx="8247548" cy="10404055"/>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44669" t="0" r="-44669" b="0"/>
              </a:stretch>
            </a:blipFill>
          </p:spPr>
        </p:sp>
      </p:grpSp>
      <p:grpSp>
        <p:nvGrpSpPr>
          <p:cNvPr name="Group 7" id="7"/>
          <p:cNvGrpSpPr/>
          <p:nvPr/>
        </p:nvGrpSpPr>
        <p:grpSpPr>
          <a:xfrm rot="-10800000">
            <a:off x="9875437"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6572926"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0908076"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7679119" y="11047176"/>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7812647"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8621508"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8692356"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grpSp>
        <p:nvGrpSpPr>
          <p:cNvPr name="Group 22" id="22"/>
          <p:cNvGrpSpPr/>
          <p:nvPr/>
        </p:nvGrpSpPr>
        <p:grpSpPr>
          <a:xfrm rot="1258575">
            <a:off x="17290405" y="4917272"/>
            <a:ext cx="3086100" cy="7366081"/>
            <a:chOff x="0" y="0"/>
            <a:chExt cx="812800" cy="1940038"/>
          </a:xfrm>
        </p:grpSpPr>
        <p:sp>
          <p:nvSpPr>
            <p:cNvPr name="Freeform 23" id="23"/>
            <p:cNvSpPr/>
            <p:nvPr/>
          </p:nvSpPr>
          <p:spPr>
            <a:xfrm flipH="false" flipV="false" rot="0">
              <a:off x="0" y="0"/>
              <a:ext cx="812800" cy="1940038"/>
            </a:xfrm>
            <a:custGeom>
              <a:avLst/>
              <a:gdLst/>
              <a:ahLst/>
              <a:cxnLst/>
              <a:rect r="r" b="b" t="t" l="l"/>
              <a:pathLst>
                <a:path h="1940038" w="812800">
                  <a:moveTo>
                    <a:pt x="0" y="0"/>
                  </a:moveTo>
                  <a:lnTo>
                    <a:pt x="812800" y="0"/>
                  </a:lnTo>
                  <a:lnTo>
                    <a:pt x="812800" y="1940038"/>
                  </a:lnTo>
                  <a:lnTo>
                    <a:pt x="0" y="1940038"/>
                  </a:lnTo>
                  <a:close/>
                </a:path>
              </a:pathLst>
            </a:custGeom>
            <a:solidFill>
              <a:srgbClr val="9FD41E">
                <a:alpha val="80000"/>
              </a:srgbClr>
            </a:solidFill>
          </p:spPr>
        </p:sp>
        <p:sp>
          <p:nvSpPr>
            <p:cNvPr name="TextBox 24" id="24"/>
            <p:cNvSpPr txBox="true"/>
            <p:nvPr/>
          </p:nvSpPr>
          <p:spPr>
            <a:xfrm>
              <a:off x="0" y="-57150"/>
              <a:ext cx="812800" cy="1997188"/>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true" rot="-4137860">
            <a:off x="15927011" y="8993383"/>
            <a:ext cx="3475677" cy="165095"/>
          </a:xfrm>
          <a:custGeom>
            <a:avLst/>
            <a:gdLst/>
            <a:ahLst/>
            <a:cxnLst/>
            <a:rect r="r" b="b" t="t" l="l"/>
            <a:pathLst>
              <a:path h="165095" w="3475677">
                <a:moveTo>
                  <a:pt x="0" y="165095"/>
                </a:moveTo>
                <a:lnTo>
                  <a:pt x="3475677" y="165095"/>
                </a:lnTo>
                <a:lnTo>
                  <a:pt x="3475677" y="0"/>
                </a:lnTo>
                <a:lnTo>
                  <a:pt x="0" y="0"/>
                </a:lnTo>
                <a:lnTo>
                  <a:pt x="0" y="165095"/>
                </a:lnTo>
                <a:close/>
              </a:path>
            </a:pathLst>
          </a:custGeom>
          <a:blipFill>
            <a:blip r:embed="rId3">
              <a:alphaModFix amt="65000"/>
            </a:blip>
            <a:stretch>
              <a:fillRect l="0" t="0" r="0" b="0"/>
            </a:stretch>
          </a:blipFill>
        </p:spPr>
      </p:sp>
      <p:sp>
        <p:nvSpPr>
          <p:cNvPr name="TextBox 26" id="26"/>
          <p:cNvSpPr txBox="true"/>
          <p:nvPr/>
        </p:nvSpPr>
        <p:spPr>
          <a:xfrm rot="0">
            <a:off x="698718" y="2802900"/>
            <a:ext cx="9761035" cy="1639395"/>
          </a:xfrm>
          <a:prstGeom prst="rect">
            <a:avLst/>
          </a:prstGeom>
        </p:spPr>
        <p:txBody>
          <a:bodyPr anchor="t" rtlCol="false" tIns="0" lIns="0" bIns="0" rIns="0">
            <a:spAutoFit/>
          </a:bodyPr>
          <a:lstStyle/>
          <a:p>
            <a:pPr algn="l">
              <a:lnSpc>
                <a:spcPts val="11919"/>
              </a:lnSpc>
            </a:pPr>
            <a:r>
              <a:rPr lang="en-US" sz="10455" b="true">
                <a:solidFill>
                  <a:srgbClr val="272727"/>
                </a:solidFill>
                <a:latin typeface="Poppins Bold"/>
                <a:ea typeface="Poppins Bold"/>
                <a:cs typeface="Poppins Bold"/>
                <a:sym typeface="Poppins Bold"/>
              </a:rPr>
              <a:t>RUMUSAN</a:t>
            </a:r>
          </a:p>
        </p:txBody>
      </p:sp>
      <p:sp>
        <p:nvSpPr>
          <p:cNvPr name="Freeform 27" id="27"/>
          <p:cNvSpPr/>
          <p:nvPr/>
        </p:nvSpPr>
        <p:spPr>
          <a:xfrm flipH="false" flipV="false" rot="0">
            <a:off x="894727" y="954731"/>
            <a:ext cx="1135121" cy="1070817"/>
          </a:xfrm>
          <a:custGeom>
            <a:avLst/>
            <a:gdLst/>
            <a:ahLst/>
            <a:cxnLst/>
            <a:rect r="r" b="b" t="t" l="l"/>
            <a:pathLst>
              <a:path h="1070817" w="1135121">
                <a:moveTo>
                  <a:pt x="0" y="0"/>
                </a:moveTo>
                <a:lnTo>
                  <a:pt x="1135121" y="0"/>
                </a:lnTo>
                <a:lnTo>
                  <a:pt x="1135121" y="1070816"/>
                </a:lnTo>
                <a:lnTo>
                  <a:pt x="0" y="1070816"/>
                </a:lnTo>
                <a:lnTo>
                  <a:pt x="0" y="0"/>
                </a:lnTo>
                <a:close/>
              </a:path>
            </a:pathLst>
          </a:custGeom>
          <a:blipFill>
            <a:blip r:embed="rId4"/>
            <a:stretch>
              <a:fillRect l="0" t="0" r="0" b="0"/>
            </a:stretch>
          </a:blipFill>
        </p:spPr>
      </p:sp>
      <p:grpSp>
        <p:nvGrpSpPr>
          <p:cNvPr name="Group 28" id="28"/>
          <p:cNvGrpSpPr/>
          <p:nvPr/>
        </p:nvGrpSpPr>
        <p:grpSpPr>
          <a:xfrm rot="0">
            <a:off x="894727" y="4442294"/>
            <a:ext cx="6525940" cy="3667820"/>
            <a:chOff x="0" y="0"/>
            <a:chExt cx="8701254" cy="4890427"/>
          </a:xfrm>
        </p:grpSpPr>
        <p:sp>
          <p:nvSpPr>
            <p:cNvPr name="Freeform 29" id="29"/>
            <p:cNvSpPr/>
            <p:nvPr/>
          </p:nvSpPr>
          <p:spPr>
            <a:xfrm flipH="false" flipV="false" rot="0">
              <a:off x="0" y="85182"/>
              <a:ext cx="8372239" cy="4227981"/>
            </a:xfrm>
            <a:custGeom>
              <a:avLst/>
              <a:gdLst/>
              <a:ahLst/>
              <a:cxnLst/>
              <a:rect r="r" b="b" t="t" l="l"/>
              <a:pathLst>
                <a:path h="4227981" w="8372239">
                  <a:moveTo>
                    <a:pt x="0" y="0"/>
                  </a:moveTo>
                  <a:lnTo>
                    <a:pt x="8372239" y="0"/>
                  </a:lnTo>
                  <a:lnTo>
                    <a:pt x="8372239" y="4227980"/>
                  </a:lnTo>
                  <a:lnTo>
                    <a:pt x="0" y="4227980"/>
                  </a:lnTo>
                  <a:lnTo>
                    <a:pt x="0" y="0"/>
                  </a:lnTo>
                  <a:close/>
                </a:path>
              </a:pathLst>
            </a:custGeom>
            <a:blipFill>
              <a:blip r:embed="rId5"/>
              <a:stretch>
                <a:fillRect l="0" t="0" r="0" b="0"/>
              </a:stretch>
            </a:blipFill>
          </p:spPr>
        </p:sp>
        <p:sp>
          <p:nvSpPr>
            <p:cNvPr name="Freeform 30" id="30"/>
            <p:cNvSpPr/>
            <p:nvPr/>
          </p:nvSpPr>
          <p:spPr>
            <a:xfrm flipH="false" flipV="false" rot="0">
              <a:off x="0" y="0"/>
              <a:ext cx="8701254" cy="4890427"/>
            </a:xfrm>
            <a:custGeom>
              <a:avLst/>
              <a:gdLst/>
              <a:ahLst/>
              <a:cxnLst/>
              <a:rect r="r" b="b" t="t" l="l"/>
              <a:pathLst>
                <a:path h="4890427" w="8701254">
                  <a:moveTo>
                    <a:pt x="0" y="0"/>
                  </a:moveTo>
                  <a:lnTo>
                    <a:pt x="8701254" y="0"/>
                  </a:lnTo>
                  <a:lnTo>
                    <a:pt x="8701254" y="4890427"/>
                  </a:lnTo>
                  <a:lnTo>
                    <a:pt x="0" y="4890427"/>
                  </a:lnTo>
                  <a:lnTo>
                    <a:pt x="0" y="0"/>
                  </a:lnTo>
                  <a:close/>
                </a:path>
              </a:pathLst>
            </a:custGeom>
            <a:blipFill>
              <a:blip r:embed="rId6"/>
              <a:stretch>
                <a:fillRect l="0" t="0" r="0" b="0"/>
              </a:stretch>
            </a:blipFill>
          </p:spPr>
        </p:sp>
      </p:grpSp>
      <p:sp>
        <p:nvSpPr>
          <p:cNvPr name="TextBox 31" id="31"/>
          <p:cNvSpPr txBox="true"/>
          <p:nvPr/>
        </p:nvSpPr>
        <p:spPr>
          <a:xfrm rot="0">
            <a:off x="2134435" y="1189075"/>
            <a:ext cx="5563076" cy="655145"/>
          </a:xfrm>
          <a:prstGeom prst="rect">
            <a:avLst/>
          </a:prstGeom>
        </p:spPr>
        <p:txBody>
          <a:bodyPr anchor="t" rtlCol="false" tIns="0" lIns="0" bIns="0" rIns="0">
            <a:spAutoFit/>
          </a:bodyPr>
          <a:lstStyle/>
          <a:p>
            <a:pPr algn="l">
              <a:lnSpc>
                <a:spcPts val="2538"/>
              </a:lnSpc>
            </a:pPr>
            <a:r>
              <a:rPr lang="en-US" sz="2226" b="true">
                <a:solidFill>
                  <a:srgbClr val="272727"/>
                </a:solidFill>
                <a:latin typeface="Poppins Semi-Bold"/>
                <a:ea typeface="Poppins Semi-Bold"/>
                <a:cs typeface="Poppins Semi-Bold"/>
                <a:sym typeface="Poppins Semi-Bold"/>
              </a:rPr>
              <a:t>KOLOKIUM PENDIDIKAN &amp; INOVASI</a:t>
            </a:r>
          </a:p>
          <a:p>
            <a:pPr algn="l">
              <a:lnSpc>
                <a:spcPts val="2538"/>
              </a:lnSpc>
            </a:pPr>
            <a:r>
              <a:rPr lang="en-US" sz="2226" b="true">
                <a:solidFill>
                  <a:srgbClr val="272727"/>
                </a:solidFill>
                <a:latin typeface="Poppins Semi-Bold"/>
                <a:ea typeface="Poppins Semi-Bold"/>
                <a:cs typeface="Poppins Semi-Bold"/>
                <a:sym typeface="Poppins Semi-Bold"/>
              </a:rPr>
              <a:t> KOLEJ MATRIKULASI SARAWAK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79222" y="3821028"/>
            <a:ext cx="6879642" cy="4861614"/>
          </a:xfrm>
          <a:custGeom>
            <a:avLst/>
            <a:gdLst/>
            <a:ahLst/>
            <a:cxnLst/>
            <a:rect r="r" b="b" t="t" l="l"/>
            <a:pathLst>
              <a:path h="4861614" w="6879642">
                <a:moveTo>
                  <a:pt x="0" y="0"/>
                </a:moveTo>
                <a:lnTo>
                  <a:pt x="6879642" y="0"/>
                </a:lnTo>
                <a:lnTo>
                  <a:pt x="6879642" y="4861614"/>
                </a:lnTo>
                <a:lnTo>
                  <a:pt x="0" y="4861614"/>
                </a:lnTo>
                <a:lnTo>
                  <a:pt x="0" y="0"/>
                </a:lnTo>
                <a:close/>
              </a:path>
            </a:pathLst>
          </a:custGeom>
          <a:blipFill>
            <a:blip r:embed="rId4"/>
            <a:stretch>
              <a:fillRect l="0" t="0" r="0" b="0"/>
            </a:stretch>
          </a:blipFill>
        </p:spPr>
      </p:sp>
      <p:sp>
        <p:nvSpPr>
          <p:cNvPr name="Freeform 11" id="11"/>
          <p:cNvSpPr/>
          <p:nvPr/>
        </p:nvSpPr>
        <p:spPr>
          <a:xfrm flipH="false" flipV="false" rot="0">
            <a:off x="7393046" y="2327755"/>
            <a:ext cx="6410598" cy="1698809"/>
          </a:xfrm>
          <a:custGeom>
            <a:avLst/>
            <a:gdLst/>
            <a:ahLst/>
            <a:cxnLst/>
            <a:rect r="r" b="b" t="t" l="l"/>
            <a:pathLst>
              <a:path h="1698809" w="6410598">
                <a:moveTo>
                  <a:pt x="0" y="0"/>
                </a:moveTo>
                <a:lnTo>
                  <a:pt x="6410599" y="0"/>
                </a:lnTo>
                <a:lnTo>
                  <a:pt x="6410599" y="1698809"/>
                </a:lnTo>
                <a:lnTo>
                  <a:pt x="0" y="1698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2523843" y="2474659"/>
            <a:ext cx="5106127" cy="1275524"/>
            <a:chOff x="0" y="0"/>
            <a:chExt cx="1626884" cy="406400"/>
          </a:xfrm>
        </p:grpSpPr>
        <p:sp>
          <p:nvSpPr>
            <p:cNvPr name="Freeform 13" id="13"/>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14" id="14"/>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599344" y="2640871"/>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7405381" y="4464501"/>
            <a:ext cx="6410598" cy="1698809"/>
          </a:xfrm>
          <a:custGeom>
            <a:avLst/>
            <a:gdLst/>
            <a:ahLst/>
            <a:cxnLst/>
            <a:rect r="r" b="b" t="t" l="l"/>
            <a:pathLst>
              <a:path h="1698809" w="6410598">
                <a:moveTo>
                  <a:pt x="0" y="0"/>
                </a:moveTo>
                <a:lnTo>
                  <a:pt x="6410599" y="0"/>
                </a:lnTo>
                <a:lnTo>
                  <a:pt x="6410599" y="1698808"/>
                </a:lnTo>
                <a:lnTo>
                  <a:pt x="0" y="16988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12536178" y="4611405"/>
            <a:ext cx="5106127" cy="1275524"/>
            <a:chOff x="0" y="0"/>
            <a:chExt cx="1626884" cy="406400"/>
          </a:xfrm>
        </p:grpSpPr>
        <p:sp>
          <p:nvSpPr>
            <p:cNvPr name="Freeform 18" id="18"/>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19" id="19"/>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7611679" y="4777617"/>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7405381" y="6603055"/>
            <a:ext cx="6410598" cy="1698809"/>
          </a:xfrm>
          <a:custGeom>
            <a:avLst/>
            <a:gdLst/>
            <a:ahLst/>
            <a:cxnLst/>
            <a:rect r="r" b="b" t="t" l="l"/>
            <a:pathLst>
              <a:path h="1698809" w="6410598">
                <a:moveTo>
                  <a:pt x="0" y="0"/>
                </a:moveTo>
                <a:lnTo>
                  <a:pt x="6410599" y="0"/>
                </a:lnTo>
                <a:lnTo>
                  <a:pt x="6410599" y="1698809"/>
                </a:lnTo>
                <a:lnTo>
                  <a:pt x="0" y="1698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2" id="22"/>
          <p:cNvGrpSpPr/>
          <p:nvPr/>
        </p:nvGrpSpPr>
        <p:grpSpPr>
          <a:xfrm rot="0">
            <a:off x="12536178" y="6749959"/>
            <a:ext cx="5106127" cy="1275524"/>
            <a:chOff x="0" y="0"/>
            <a:chExt cx="1626884" cy="406400"/>
          </a:xfrm>
        </p:grpSpPr>
        <p:sp>
          <p:nvSpPr>
            <p:cNvPr name="Freeform 23" id="23"/>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24" id="24"/>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7611679" y="6916171"/>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711477" y="1711858"/>
            <a:ext cx="6496167" cy="2109170"/>
          </a:xfrm>
          <a:prstGeom prst="rect">
            <a:avLst/>
          </a:prstGeom>
        </p:spPr>
        <p:txBody>
          <a:bodyPr anchor="t" rtlCol="false" tIns="0" lIns="0" bIns="0" rIns="0">
            <a:spAutoFit/>
          </a:bodyPr>
          <a:lstStyle/>
          <a:p>
            <a:pPr algn="ctr">
              <a:lnSpc>
                <a:spcPts val="5460"/>
              </a:lnSpc>
            </a:pPr>
            <a:r>
              <a:rPr lang="en-US" b="true" sz="4748">
                <a:solidFill>
                  <a:srgbClr val="000000"/>
                </a:solidFill>
                <a:latin typeface="Poppins Bold"/>
                <a:ea typeface="Poppins Bold"/>
                <a:cs typeface="Poppins Bold"/>
                <a:sym typeface="Poppins Bold"/>
              </a:rPr>
              <a:t>Bahagian Kemasukan Pelajar IPTA</a:t>
            </a:r>
          </a:p>
        </p:txBody>
      </p:sp>
      <p:sp>
        <p:nvSpPr>
          <p:cNvPr name="TextBox 27" id="27"/>
          <p:cNvSpPr txBox="true"/>
          <p:nvPr/>
        </p:nvSpPr>
        <p:spPr>
          <a:xfrm rot="0">
            <a:off x="-740713" y="8654067"/>
            <a:ext cx="9400545" cy="742209"/>
          </a:xfrm>
          <a:prstGeom prst="rect">
            <a:avLst/>
          </a:prstGeom>
        </p:spPr>
        <p:txBody>
          <a:bodyPr anchor="t" rtlCol="false" tIns="0" lIns="0" bIns="0" rIns="0">
            <a:spAutoFit/>
          </a:bodyPr>
          <a:lstStyle/>
          <a:p>
            <a:pPr algn="ctr">
              <a:lnSpc>
                <a:spcPts val="5460"/>
              </a:lnSpc>
            </a:pPr>
            <a:r>
              <a:rPr lang="en-US" b="true" sz="4748">
                <a:solidFill>
                  <a:srgbClr val="000000"/>
                </a:solidFill>
                <a:latin typeface="Poppins Bold"/>
                <a:ea typeface="Poppins Bold"/>
                <a:cs typeface="Poppins Bold"/>
                <a:sym typeface="Poppins Bold"/>
              </a:rPr>
              <a:t>Sistem UPU Online</a:t>
            </a:r>
          </a:p>
        </p:txBody>
      </p:sp>
      <p:sp>
        <p:nvSpPr>
          <p:cNvPr name="TextBox 28" id="28"/>
          <p:cNvSpPr txBox="true"/>
          <p:nvPr/>
        </p:nvSpPr>
        <p:spPr>
          <a:xfrm rot="0">
            <a:off x="9507331" y="2581681"/>
            <a:ext cx="7373685" cy="775876"/>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Pelajar diberi 12 pilihan program pengajian semasa permohonan UPU.</a:t>
            </a:r>
          </a:p>
        </p:txBody>
      </p:sp>
      <p:sp>
        <p:nvSpPr>
          <p:cNvPr name="TextBox 29" id="29"/>
          <p:cNvSpPr txBox="true"/>
          <p:nvPr/>
        </p:nvSpPr>
        <p:spPr>
          <a:xfrm rot="0">
            <a:off x="9381674" y="4669114"/>
            <a:ext cx="8110305" cy="1146188"/>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Penawaran program pengajian IPTA berdasarkan sistem meritokrasi; 90% akademik, 10% kokurikulum.</a:t>
            </a:r>
          </a:p>
        </p:txBody>
      </p:sp>
      <p:sp>
        <p:nvSpPr>
          <p:cNvPr name="TextBox 30" id="30"/>
          <p:cNvSpPr txBox="true"/>
          <p:nvPr/>
        </p:nvSpPr>
        <p:spPr>
          <a:xfrm rot="0">
            <a:off x="9519665" y="6856981"/>
            <a:ext cx="7373685" cy="1146188"/>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Kejayaan mendapat pilihan utama UPU bergantung kepada beberapa faktor dan keupayaan menyusun 12 pilihan.</a:t>
            </a:r>
          </a:p>
        </p:txBody>
      </p:sp>
      <p:grpSp>
        <p:nvGrpSpPr>
          <p:cNvPr name="Group 31" id="31"/>
          <p:cNvGrpSpPr/>
          <p:nvPr/>
        </p:nvGrpSpPr>
        <p:grpSpPr>
          <a:xfrm rot="0">
            <a:off x="7405381" y="4464501"/>
            <a:ext cx="10236924" cy="3837363"/>
            <a:chOff x="0" y="0"/>
            <a:chExt cx="2696145" cy="1010663"/>
          </a:xfrm>
        </p:grpSpPr>
        <p:sp>
          <p:nvSpPr>
            <p:cNvPr name="Freeform 32" id="32"/>
            <p:cNvSpPr/>
            <p:nvPr/>
          </p:nvSpPr>
          <p:spPr>
            <a:xfrm flipH="false" flipV="false" rot="0">
              <a:off x="0" y="0"/>
              <a:ext cx="2696145" cy="1010664"/>
            </a:xfrm>
            <a:custGeom>
              <a:avLst/>
              <a:gdLst/>
              <a:ahLst/>
              <a:cxnLst/>
              <a:rect r="r" b="b" t="t" l="l"/>
              <a:pathLst>
                <a:path h="1010664" w="2696145">
                  <a:moveTo>
                    <a:pt x="0" y="0"/>
                  </a:moveTo>
                  <a:lnTo>
                    <a:pt x="2696145" y="0"/>
                  </a:lnTo>
                  <a:lnTo>
                    <a:pt x="2696145" y="1010664"/>
                  </a:lnTo>
                  <a:lnTo>
                    <a:pt x="0" y="1010664"/>
                  </a:lnTo>
                  <a:close/>
                </a:path>
              </a:pathLst>
            </a:custGeom>
            <a:solidFill>
              <a:srgbClr val="272727">
                <a:alpha val="80000"/>
              </a:srgbClr>
            </a:solidFill>
          </p:spPr>
        </p:sp>
        <p:sp>
          <p:nvSpPr>
            <p:cNvPr name="TextBox 33" id="33"/>
            <p:cNvSpPr txBox="true"/>
            <p:nvPr/>
          </p:nvSpPr>
          <p:spPr>
            <a:xfrm>
              <a:off x="0" y="-57150"/>
              <a:ext cx="2696145" cy="106781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43152"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994253" y="-75948"/>
            <a:ext cx="8230062" cy="10381997"/>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30207" t="0" r="-59014" b="0"/>
              </a:stretch>
            </a:blipFill>
          </p:spPr>
        </p:sp>
      </p:grpSp>
      <p:grpSp>
        <p:nvGrpSpPr>
          <p:cNvPr name="Group 7" id="7"/>
          <p:cNvGrpSpPr/>
          <p:nvPr/>
        </p:nvGrpSpPr>
        <p:grpSpPr>
          <a:xfrm rot="-10800000">
            <a:off x="10699004"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7406018"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1741168"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8512211" y="11047176"/>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8645739"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9454599"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9525447"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sp>
        <p:nvSpPr>
          <p:cNvPr name="TextBox 22" id="22"/>
          <p:cNvSpPr txBox="true"/>
          <p:nvPr/>
        </p:nvSpPr>
        <p:spPr>
          <a:xfrm rot="0">
            <a:off x="1028700" y="1009650"/>
            <a:ext cx="7977822" cy="1343025"/>
          </a:xfrm>
          <a:prstGeom prst="rect">
            <a:avLst/>
          </a:prstGeom>
        </p:spPr>
        <p:txBody>
          <a:bodyPr anchor="t" rtlCol="false" tIns="0" lIns="0" bIns="0" rIns="0">
            <a:spAutoFit/>
          </a:bodyPr>
          <a:lstStyle/>
          <a:p>
            <a:pPr algn="l">
              <a:lnSpc>
                <a:spcPts val="5174"/>
              </a:lnSpc>
            </a:pPr>
            <a:r>
              <a:rPr lang="en-US" sz="4499" b="true">
                <a:solidFill>
                  <a:srgbClr val="000000"/>
                </a:solidFill>
                <a:latin typeface="Poppins Bold"/>
                <a:ea typeface="Poppins Bold"/>
                <a:cs typeface="Poppins Bold"/>
                <a:sym typeface="Poppins Bold"/>
              </a:rPr>
              <a:t>Sumber Rujukan Merit UPU Pelajar</a:t>
            </a:r>
          </a:p>
        </p:txBody>
      </p:sp>
      <p:sp>
        <p:nvSpPr>
          <p:cNvPr name="TextBox 23" id="23"/>
          <p:cNvSpPr txBox="true"/>
          <p:nvPr/>
        </p:nvSpPr>
        <p:spPr>
          <a:xfrm rot="0">
            <a:off x="1028700" y="2547779"/>
            <a:ext cx="8115300" cy="3561080"/>
          </a:xfrm>
          <a:prstGeom prst="rect">
            <a:avLst/>
          </a:prstGeom>
        </p:spPr>
        <p:txBody>
          <a:bodyPr anchor="t" rtlCol="false" tIns="0" lIns="0" bIns="0" rIns="0">
            <a:spAutoFit/>
          </a:bodyPr>
          <a:lstStyle/>
          <a:p>
            <a:pPr algn="just" marL="669286" indent="-334643" lvl="1">
              <a:lnSpc>
                <a:spcPts val="4029"/>
              </a:lnSpc>
              <a:buFont typeface="Arial"/>
              <a:buChar char="•"/>
            </a:pPr>
            <a:r>
              <a:rPr lang="en-US" sz="3099">
                <a:solidFill>
                  <a:srgbClr val="000000"/>
                </a:solidFill>
                <a:latin typeface="Poppins"/>
                <a:ea typeface="Poppins"/>
                <a:cs typeface="Poppins"/>
                <a:sym typeface="Poppins"/>
              </a:rPr>
              <a:t>Antara kejayaan utama pelajar mendapat pilihan utama ke IPTA bergantung kepada penyusunan 12 pilihan UPU berdasarkan pencapaian markah merit pelajar di samping memenuhi Syarat Am dan Syarat Khas program pengajian.</a:t>
            </a:r>
          </a:p>
        </p:txBody>
      </p:sp>
      <p:sp>
        <p:nvSpPr>
          <p:cNvPr name="TextBox 24" id="24"/>
          <p:cNvSpPr txBox="true"/>
          <p:nvPr/>
        </p:nvSpPr>
        <p:spPr>
          <a:xfrm rot="0">
            <a:off x="1028700" y="6548913"/>
            <a:ext cx="8115300" cy="1541780"/>
          </a:xfrm>
          <a:prstGeom prst="rect">
            <a:avLst/>
          </a:prstGeom>
        </p:spPr>
        <p:txBody>
          <a:bodyPr anchor="t" rtlCol="false" tIns="0" lIns="0" bIns="0" rIns="0">
            <a:spAutoFit/>
          </a:bodyPr>
          <a:lstStyle/>
          <a:p>
            <a:pPr algn="just" marL="669286" indent="-334643" lvl="1">
              <a:lnSpc>
                <a:spcPts val="4029"/>
              </a:lnSpc>
              <a:buFont typeface="Arial"/>
              <a:buChar char="•"/>
            </a:pPr>
            <a:r>
              <a:rPr lang="en-US" sz="3099">
                <a:solidFill>
                  <a:srgbClr val="000000"/>
                </a:solidFill>
                <a:latin typeface="Poppins"/>
                <a:ea typeface="Poppins"/>
                <a:cs typeface="Poppins"/>
                <a:sym typeface="Poppins"/>
              </a:rPr>
              <a:t>Sistem Merit Matrix Match sebagai alat membantu pelajar membuat keputusan kerjaya yang lebih efisien.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43152"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994253" y="-75948"/>
            <a:ext cx="8230062" cy="10381997"/>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34899" t="0" r="-49931" b="0"/>
              </a:stretch>
            </a:blipFill>
          </p:spPr>
        </p:sp>
      </p:grpSp>
      <p:grpSp>
        <p:nvGrpSpPr>
          <p:cNvPr name="Group 7" id="7"/>
          <p:cNvGrpSpPr/>
          <p:nvPr/>
        </p:nvGrpSpPr>
        <p:grpSpPr>
          <a:xfrm rot="-10800000">
            <a:off x="10699004"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7406018"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1741168"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8512211" y="11047176"/>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8645739"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9454599"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9525447"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grpSp>
        <p:nvGrpSpPr>
          <p:cNvPr name="Group 22" id="22"/>
          <p:cNvGrpSpPr/>
          <p:nvPr/>
        </p:nvGrpSpPr>
        <p:grpSpPr>
          <a:xfrm rot="0">
            <a:off x="-1065633" y="3712647"/>
            <a:ext cx="10209633" cy="780772"/>
            <a:chOff x="0" y="0"/>
            <a:chExt cx="2946466" cy="225328"/>
          </a:xfrm>
        </p:grpSpPr>
        <p:sp>
          <p:nvSpPr>
            <p:cNvPr name="Freeform 23" id="23"/>
            <p:cNvSpPr/>
            <p:nvPr/>
          </p:nvSpPr>
          <p:spPr>
            <a:xfrm flipH="false" flipV="false" rot="0">
              <a:off x="0" y="0"/>
              <a:ext cx="2946466" cy="225328"/>
            </a:xfrm>
            <a:custGeom>
              <a:avLst/>
              <a:gdLst/>
              <a:ahLst/>
              <a:cxnLst/>
              <a:rect r="r" b="b" t="t" l="l"/>
              <a:pathLst>
                <a:path h="225328" w="2946466">
                  <a:moveTo>
                    <a:pt x="203200" y="0"/>
                  </a:moveTo>
                  <a:lnTo>
                    <a:pt x="2946466" y="0"/>
                  </a:lnTo>
                  <a:lnTo>
                    <a:pt x="2743266" y="225328"/>
                  </a:lnTo>
                  <a:lnTo>
                    <a:pt x="0" y="225328"/>
                  </a:lnTo>
                  <a:lnTo>
                    <a:pt x="203200" y="0"/>
                  </a:lnTo>
                  <a:close/>
                </a:path>
              </a:pathLst>
            </a:custGeom>
            <a:solidFill>
              <a:srgbClr val="9FD41E"/>
            </a:solidFill>
          </p:spPr>
        </p:sp>
        <p:sp>
          <p:nvSpPr>
            <p:cNvPr name="TextBox 24" id="24"/>
            <p:cNvSpPr txBox="true"/>
            <p:nvPr/>
          </p:nvSpPr>
          <p:spPr>
            <a:xfrm>
              <a:off x="101600" y="-57150"/>
              <a:ext cx="2743266" cy="282478"/>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028700" y="4798220"/>
            <a:ext cx="1197142" cy="1040017"/>
          </a:xfrm>
          <a:custGeom>
            <a:avLst/>
            <a:gdLst/>
            <a:ahLst/>
            <a:cxnLst/>
            <a:rect r="r" b="b" t="t" l="l"/>
            <a:pathLst>
              <a:path h="1040017" w="1197142">
                <a:moveTo>
                  <a:pt x="0" y="0"/>
                </a:moveTo>
                <a:lnTo>
                  <a:pt x="1197142" y="0"/>
                </a:lnTo>
                <a:lnTo>
                  <a:pt x="1197142" y="1040016"/>
                </a:lnTo>
                <a:lnTo>
                  <a:pt x="0" y="10400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028700" y="7647986"/>
            <a:ext cx="1197142" cy="1040017"/>
          </a:xfrm>
          <a:custGeom>
            <a:avLst/>
            <a:gdLst/>
            <a:ahLst/>
            <a:cxnLst/>
            <a:rect r="r" b="b" t="t" l="l"/>
            <a:pathLst>
              <a:path h="1040017" w="1197142">
                <a:moveTo>
                  <a:pt x="0" y="0"/>
                </a:moveTo>
                <a:lnTo>
                  <a:pt x="1197142" y="0"/>
                </a:lnTo>
                <a:lnTo>
                  <a:pt x="1197142" y="1040017"/>
                </a:lnTo>
                <a:lnTo>
                  <a:pt x="0" y="1040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106840" y="4865887"/>
            <a:ext cx="1040861" cy="904682"/>
          </a:xfrm>
          <a:custGeom>
            <a:avLst/>
            <a:gdLst/>
            <a:ahLst/>
            <a:cxnLst/>
            <a:rect r="r" b="b" t="t" l="l"/>
            <a:pathLst>
              <a:path h="904682" w="1040861">
                <a:moveTo>
                  <a:pt x="0" y="0"/>
                </a:moveTo>
                <a:lnTo>
                  <a:pt x="1040861" y="0"/>
                </a:lnTo>
                <a:lnTo>
                  <a:pt x="1040861" y="904682"/>
                </a:lnTo>
                <a:lnTo>
                  <a:pt x="0" y="9046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1106840" y="7715654"/>
            <a:ext cx="1040861" cy="904682"/>
          </a:xfrm>
          <a:custGeom>
            <a:avLst/>
            <a:gdLst/>
            <a:ahLst/>
            <a:cxnLst/>
            <a:rect r="r" b="b" t="t" l="l"/>
            <a:pathLst>
              <a:path h="904682" w="1040861">
                <a:moveTo>
                  <a:pt x="0" y="0"/>
                </a:moveTo>
                <a:lnTo>
                  <a:pt x="1040861" y="0"/>
                </a:lnTo>
                <a:lnTo>
                  <a:pt x="1040861" y="904681"/>
                </a:lnTo>
                <a:lnTo>
                  <a:pt x="0" y="9046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1028700" y="1009650"/>
            <a:ext cx="8056445" cy="695325"/>
          </a:xfrm>
          <a:prstGeom prst="rect">
            <a:avLst/>
          </a:prstGeom>
        </p:spPr>
        <p:txBody>
          <a:bodyPr anchor="t" rtlCol="false" tIns="0" lIns="0" bIns="0" rIns="0">
            <a:spAutoFit/>
          </a:bodyPr>
          <a:lstStyle/>
          <a:p>
            <a:pPr algn="l">
              <a:lnSpc>
                <a:spcPts val="5174"/>
              </a:lnSpc>
            </a:pPr>
            <a:r>
              <a:rPr lang="en-US" sz="4499" b="true">
                <a:solidFill>
                  <a:srgbClr val="000000"/>
                </a:solidFill>
                <a:latin typeface="Poppins Bold"/>
                <a:ea typeface="Poppins Bold"/>
                <a:cs typeface="Poppins Bold"/>
                <a:sym typeface="Poppins Bold"/>
              </a:rPr>
              <a:t>HARAPAN</a:t>
            </a:r>
          </a:p>
        </p:txBody>
      </p:sp>
      <p:sp>
        <p:nvSpPr>
          <p:cNvPr name="TextBox 30" id="30"/>
          <p:cNvSpPr txBox="true"/>
          <p:nvPr/>
        </p:nvSpPr>
        <p:spPr>
          <a:xfrm rot="0">
            <a:off x="1106840" y="3820784"/>
            <a:ext cx="6658759" cy="535924"/>
          </a:xfrm>
          <a:prstGeom prst="rect">
            <a:avLst/>
          </a:prstGeom>
        </p:spPr>
        <p:txBody>
          <a:bodyPr anchor="t" rtlCol="false" tIns="0" lIns="0" bIns="0" rIns="0">
            <a:spAutoFit/>
          </a:bodyPr>
          <a:lstStyle/>
          <a:p>
            <a:pPr algn="l">
              <a:lnSpc>
                <a:spcPts val="3909"/>
              </a:lnSpc>
            </a:pPr>
            <a:r>
              <a:rPr lang="en-US" sz="3399" b="true">
                <a:solidFill>
                  <a:srgbClr val="000000"/>
                </a:solidFill>
                <a:latin typeface="Poppins Bold"/>
                <a:ea typeface="Poppins Bold"/>
                <a:cs typeface="Poppins Bold"/>
                <a:sym typeface="Poppins Bold"/>
              </a:rPr>
              <a:t>WAY FORWARD</a:t>
            </a:r>
          </a:p>
        </p:txBody>
      </p:sp>
      <p:sp>
        <p:nvSpPr>
          <p:cNvPr name="TextBox 31" id="31"/>
          <p:cNvSpPr txBox="true"/>
          <p:nvPr/>
        </p:nvSpPr>
        <p:spPr>
          <a:xfrm rot="0">
            <a:off x="2440442" y="4792758"/>
            <a:ext cx="4835592" cy="914332"/>
          </a:xfrm>
          <a:prstGeom prst="rect">
            <a:avLst/>
          </a:prstGeom>
        </p:spPr>
        <p:txBody>
          <a:bodyPr anchor="t" rtlCol="false" tIns="0" lIns="0" bIns="0" rIns="0">
            <a:spAutoFit/>
          </a:bodyPr>
          <a:lstStyle/>
          <a:p>
            <a:pPr algn="l">
              <a:lnSpc>
                <a:spcPts val="3479"/>
              </a:lnSpc>
            </a:pPr>
            <a:r>
              <a:rPr lang="en-US" b="true" sz="3025" i="true">
                <a:solidFill>
                  <a:srgbClr val="000000"/>
                </a:solidFill>
                <a:latin typeface="Poppins Bold Italics"/>
                <a:ea typeface="Poppins Bold Italics"/>
                <a:cs typeface="Poppins Bold Italics"/>
                <a:sym typeface="Poppins Bold Italics"/>
              </a:rPr>
              <a:t>AI-based Recommender System</a:t>
            </a:r>
          </a:p>
        </p:txBody>
      </p:sp>
      <p:sp>
        <p:nvSpPr>
          <p:cNvPr name="TextBox 32" id="32"/>
          <p:cNvSpPr txBox="true"/>
          <p:nvPr/>
        </p:nvSpPr>
        <p:spPr>
          <a:xfrm rot="0">
            <a:off x="2449444" y="7628936"/>
            <a:ext cx="5493708" cy="1352366"/>
          </a:xfrm>
          <a:prstGeom prst="rect">
            <a:avLst/>
          </a:prstGeom>
        </p:spPr>
        <p:txBody>
          <a:bodyPr anchor="t" rtlCol="false" tIns="0" lIns="0" bIns="0" rIns="0">
            <a:spAutoFit/>
          </a:bodyPr>
          <a:lstStyle/>
          <a:p>
            <a:pPr algn="l">
              <a:lnSpc>
                <a:spcPts val="3479"/>
              </a:lnSpc>
            </a:pPr>
            <a:r>
              <a:rPr lang="en-US" sz="3025" b="true">
                <a:solidFill>
                  <a:srgbClr val="000000"/>
                </a:solidFill>
                <a:latin typeface="Poppins Bold"/>
                <a:ea typeface="Poppins Bold"/>
                <a:cs typeface="Poppins Bold"/>
                <a:sym typeface="Poppins Bold"/>
              </a:rPr>
              <a:t>Digunakan oleh semua Kolej Matrikulasi di Malaysia</a:t>
            </a:r>
          </a:p>
        </p:txBody>
      </p:sp>
      <p:sp>
        <p:nvSpPr>
          <p:cNvPr name="TextBox 33" id="33"/>
          <p:cNvSpPr txBox="true"/>
          <p:nvPr/>
        </p:nvSpPr>
        <p:spPr>
          <a:xfrm rot="0">
            <a:off x="1028700" y="1700769"/>
            <a:ext cx="8115300" cy="1850390"/>
          </a:xfrm>
          <a:prstGeom prst="rect">
            <a:avLst/>
          </a:prstGeom>
        </p:spPr>
        <p:txBody>
          <a:bodyPr anchor="t" rtlCol="false" tIns="0" lIns="0" bIns="0" rIns="0">
            <a:spAutoFit/>
          </a:bodyPr>
          <a:lstStyle/>
          <a:p>
            <a:pPr algn="l">
              <a:lnSpc>
                <a:spcPts val="3639"/>
              </a:lnSpc>
            </a:pPr>
            <a:r>
              <a:rPr lang="en-US" sz="2799">
                <a:solidFill>
                  <a:srgbClr val="000000"/>
                </a:solidFill>
                <a:latin typeface="Poppins"/>
                <a:ea typeface="Poppins"/>
                <a:cs typeface="Poppins"/>
                <a:sym typeface="Poppins"/>
              </a:rPr>
              <a:t>Sistem ini berpotensi dibangunkan dengan integrasi AI untuk meramal program pengajian yang pelajar layak mohon berdasarkan pencapaian markah merit.</a:t>
            </a:r>
          </a:p>
        </p:txBody>
      </p:sp>
      <p:sp>
        <p:nvSpPr>
          <p:cNvPr name="TextBox 34" id="34"/>
          <p:cNvSpPr txBox="true"/>
          <p:nvPr/>
        </p:nvSpPr>
        <p:spPr>
          <a:xfrm rot="0">
            <a:off x="2440442" y="5768775"/>
            <a:ext cx="6425295" cy="1015609"/>
          </a:xfrm>
          <a:prstGeom prst="rect">
            <a:avLst/>
          </a:prstGeom>
        </p:spPr>
        <p:txBody>
          <a:bodyPr anchor="t" rtlCol="false" tIns="0" lIns="0" bIns="0" rIns="0">
            <a:spAutoFit/>
          </a:bodyPr>
          <a:lstStyle/>
          <a:p>
            <a:pPr algn="just">
              <a:lnSpc>
                <a:spcPts val="2033"/>
              </a:lnSpc>
              <a:spcBef>
                <a:spcPct val="0"/>
              </a:spcBef>
            </a:pPr>
            <a:r>
              <a:rPr lang="en-US" sz="1452">
                <a:solidFill>
                  <a:srgbClr val="000000"/>
                </a:solidFill>
                <a:latin typeface="Poppins"/>
                <a:ea typeface="Poppins"/>
                <a:cs typeface="Poppins"/>
                <a:sym typeface="Poppins"/>
              </a:rPr>
              <a:t>Volk, N. A., Rojas, G., &amp; Vitali, M. V. (2020, October). UniNet: next term course recommendation using deep learning. In 2020 International Conference on Advanced Computer Science and Information Systems (ICACSIS) (pp. 377-380). IEEE.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10060"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165768" y="-98005"/>
            <a:ext cx="8247548" cy="10404055"/>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37907" t="0" r="-37907" b="0"/>
              </a:stretch>
            </a:blipFill>
          </p:spPr>
        </p:sp>
      </p:grpSp>
      <p:grpSp>
        <p:nvGrpSpPr>
          <p:cNvPr name="Group 7" id="7"/>
          <p:cNvGrpSpPr/>
          <p:nvPr/>
        </p:nvGrpSpPr>
        <p:grpSpPr>
          <a:xfrm rot="-10800000">
            <a:off x="9875437"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6572926"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0908076"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7679119" y="11047176"/>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7812647"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8621508"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8692356"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grpSp>
        <p:nvGrpSpPr>
          <p:cNvPr name="Group 22" id="22"/>
          <p:cNvGrpSpPr/>
          <p:nvPr/>
        </p:nvGrpSpPr>
        <p:grpSpPr>
          <a:xfrm rot="1258575">
            <a:off x="17290405" y="4917272"/>
            <a:ext cx="3086100" cy="7366081"/>
            <a:chOff x="0" y="0"/>
            <a:chExt cx="812800" cy="1940038"/>
          </a:xfrm>
        </p:grpSpPr>
        <p:sp>
          <p:nvSpPr>
            <p:cNvPr name="Freeform 23" id="23"/>
            <p:cNvSpPr/>
            <p:nvPr/>
          </p:nvSpPr>
          <p:spPr>
            <a:xfrm flipH="false" flipV="false" rot="0">
              <a:off x="0" y="0"/>
              <a:ext cx="812800" cy="1940038"/>
            </a:xfrm>
            <a:custGeom>
              <a:avLst/>
              <a:gdLst/>
              <a:ahLst/>
              <a:cxnLst/>
              <a:rect r="r" b="b" t="t" l="l"/>
              <a:pathLst>
                <a:path h="1940038" w="812800">
                  <a:moveTo>
                    <a:pt x="0" y="0"/>
                  </a:moveTo>
                  <a:lnTo>
                    <a:pt x="812800" y="0"/>
                  </a:lnTo>
                  <a:lnTo>
                    <a:pt x="812800" y="1940038"/>
                  </a:lnTo>
                  <a:lnTo>
                    <a:pt x="0" y="1940038"/>
                  </a:lnTo>
                  <a:close/>
                </a:path>
              </a:pathLst>
            </a:custGeom>
            <a:solidFill>
              <a:srgbClr val="9FD41E">
                <a:alpha val="80000"/>
              </a:srgbClr>
            </a:solidFill>
          </p:spPr>
        </p:sp>
        <p:sp>
          <p:nvSpPr>
            <p:cNvPr name="TextBox 24" id="24"/>
            <p:cNvSpPr txBox="true"/>
            <p:nvPr/>
          </p:nvSpPr>
          <p:spPr>
            <a:xfrm>
              <a:off x="0" y="-57150"/>
              <a:ext cx="812800" cy="1997188"/>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true" rot="-4137860">
            <a:off x="15927011" y="8993383"/>
            <a:ext cx="3475677" cy="165095"/>
          </a:xfrm>
          <a:custGeom>
            <a:avLst/>
            <a:gdLst/>
            <a:ahLst/>
            <a:cxnLst/>
            <a:rect r="r" b="b" t="t" l="l"/>
            <a:pathLst>
              <a:path h="165095" w="3475677">
                <a:moveTo>
                  <a:pt x="0" y="165095"/>
                </a:moveTo>
                <a:lnTo>
                  <a:pt x="3475677" y="165095"/>
                </a:lnTo>
                <a:lnTo>
                  <a:pt x="3475677" y="0"/>
                </a:lnTo>
                <a:lnTo>
                  <a:pt x="0" y="0"/>
                </a:lnTo>
                <a:lnTo>
                  <a:pt x="0" y="165095"/>
                </a:lnTo>
                <a:close/>
              </a:path>
            </a:pathLst>
          </a:custGeom>
          <a:blipFill>
            <a:blip r:embed="rId3">
              <a:alphaModFix amt="65000"/>
            </a:blip>
            <a:stretch>
              <a:fillRect l="0" t="0" r="0" b="0"/>
            </a:stretch>
          </a:blipFill>
        </p:spPr>
      </p:sp>
      <p:sp>
        <p:nvSpPr>
          <p:cNvPr name="Freeform 26" id="26"/>
          <p:cNvSpPr/>
          <p:nvPr/>
        </p:nvSpPr>
        <p:spPr>
          <a:xfrm flipH="false" flipV="false" rot="0">
            <a:off x="894727" y="954731"/>
            <a:ext cx="1135121" cy="1070817"/>
          </a:xfrm>
          <a:custGeom>
            <a:avLst/>
            <a:gdLst/>
            <a:ahLst/>
            <a:cxnLst/>
            <a:rect r="r" b="b" t="t" l="l"/>
            <a:pathLst>
              <a:path h="1070817" w="1135121">
                <a:moveTo>
                  <a:pt x="0" y="0"/>
                </a:moveTo>
                <a:lnTo>
                  <a:pt x="1135121" y="0"/>
                </a:lnTo>
                <a:lnTo>
                  <a:pt x="1135121" y="1070816"/>
                </a:lnTo>
                <a:lnTo>
                  <a:pt x="0" y="1070816"/>
                </a:lnTo>
                <a:lnTo>
                  <a:pt x="0" y="0"/>
                </a:lnTo>
                <a:close/>
              </a:path>
            </a:pathLst>
          </a:custGeom>
          <a:blipFill>
            <a:blip r:embed="rId4"/>
            <a:stretch>
              <a:fillRect l="0" t="0" r="0" b="0"/>
            </a:stretch>
          </a:blipFill>
        </p:spPr>
      </p:sp>
      <p:grpSp>
        <p:nvGrpSpPr>
          <p:cNvPr name="Group 27" id="27"/>
          <p:cNvGrpSpPr/>
          <p:nvPr/>
        </p:nvGrpSpPr>
        <p:grpSpPr>
          <a:xfrm rot="0">
            <a:off x="642688" y="8296295"/>
            <a:ext cx="2774320" cy="1559271"/>
            <a:chOff x="0" y="0"/>
            <a:chExt cx="3699093" cy="2079027"/>
          </a:xfrm>
        </p:grpSpPr>
        <p:sp>
          <p:nvSpPr>
            <p:cNvPr name="Freeform 28" id="28"/>
            <p:cNvSpPr/>
            <p:nvPr/>
          </p:nvSpPr>
          <p:spPr>
            <a:xfrm flipH="false" flipV="false" rot="0">
              <a:off x="0" y="36213"/>
              <a:ext cx="3559222" cy="1797407"/>
            </a:xfrm>
            <a:custGeom>
              <a:avLst/>
              <a:gdLst/>
              <a:ahLst/>
              <a:cxnLst/>
              <a:rect r="r" b="b" t="t" l="l"/>
              <a:pathLst>
                <a:path h="1797407" w="3559222">
                  <a:moveTo>
                    <a:pt x="0" y="0"/>
                  </a:moveTo>
                  <a:lnTo>
                    <a:pt x="3559222" y="0"/>
                  </a:lnTo>
                  <a:lnTo>
                    <a:pt x="3559222" y="1797407"/>
                  </a:lnTo>
                  <a:lnTo>
                    <a:pt x="0" y="1797407"/>
                  </a:lnTo>
                  <a:lnTo>
                    <a:pt x="0" y="0"/>
                  </a:lnTo>
                  <a:close/>
                </a:path>
              </a:pathLst>
            </a:custGeom>
            <a:blipFill>
              <a:blip r:embed="rId5"/>
              <a:stretch>
                <a:fillRect l="0" t="0" r="0" b="0"/>
              </a:stretch>
            </a:blipFill>
          </p:spPr>
        </p:sp>
        <p:sp>
          <p:nvSpPr>
            <p:cNvPr name="Freeform 29" id="29"/>
            <p:cNvSpPr/>
            <p:nvPr/>
          </p:nvSpPr>
          <p:spPr>
            <a:xfrm flipH="false" flipV="false" rot="0">
              <a:off x="0" y="0"/>
              <a:ext cx="3699093" cy="2079027"/>
            </a:xfrm>
            <a:custGeom>
              <a:avLst/>
              <a:gdLst/>
              <a:ahLst/>
              <a:cxnLst/>
              <a:rect r="r" b="b" t="t" l="l"/>
              <a:pathLst>
                <a:path h="2079027" w="3699093">
                  <a:moveTo>
                    <a:pt x="0" y="0"/>
                  </a:moveTo>
                  <a:lnTo>
                    <a:pt x="3699093" y="0"/>
                  </a:lnTo>
                  <a:lnTo>
                    <a:pt x="3699093" y="2079027"/>
                  </a:lnTo>
                  <a:lnTo>
                    <a:pt x="0" y="2079027"/>
                  </a:lnTo>
                  <a:lnTo>
                    <a:pt x="0" y="0"/>
                  </a:lnTo>
                  <a:close/>
                </a:path>
              </a:pathLst>
            </a:custGeom>
            <a:blipFill>
              <a:blip r:embed="rId6"/>
              <a:stretch>
                <a:fillRect l="0" t="0" r="0" b="0"/>
              </a:stretch>
            </a:blipFill>
          </p:spPr>
        </p:sp>
      </p:grpSp>
      <p:sp>
        <p:nvSpPr>
          <p:cNvPr name="TextBox 30" id="30"/>
          <p:cNvSpPr txBox="true"/>
          <p:nvPr/>
        </p:nvSpPr>
        <p:spPr>
          <a:xfrm rot="0">
            <a:off x="803997" y="3976312"/>
            <a:ext cx="9550477" cy="1369827"/>
          </a:xfrm>
          <a:prstGeom prst="rect">
            <a:avLst/>
          </a:prstGeom>
        </p:spPr>
        <p:txBody>
          <a:bodyPr anchor="t" rtlCol="false" tIns="0" lIns="0" bIns="0" rIns="0">
            <a:spAutoFit/>
          </a:bodyPr>
          <a:lstStyle/>
          <a:p>
            <a:pPr algn="l">
              <a:lnSpc>
                <a:spcPts val="9971"/>
              </a:lnSpc>
            </a:pPr>
            <a:r>
              <a:rPr lang="en-US" sz="8747" b="true">
                <a:solidFill>
                  <a:srgbClr val="272727"/>
                </a:solidFill>
                <a:latin typeface="Poppins Bold"/>
                <a:ea typeface="Poppins Bold"/>
                <a:cs typeface="Poppins Bold"/>
                <a:sym typeface="Poppins Bold"/>
              </a:rPr>
              <a:t>Terima Kasih</a:t>
            </a:r>
          </a:p>
        </p:txBody>
      </p:sp>
      <p:sp>
        <p:nvSpPr>
          <p:cNvPr name="TextBox 31" id="31"/>
          <p:cNvSpPr txBox="true"/>
          <p:nvPr/>
        </p:nvSpPr>
        <p:spPr>
          <a:xfrm rot="0">
            <a:off x="858387" y="5327090"/>
            <a:ext cx="8451202" cy="673072"/>
          </a:xfrm>
          <a:prstGeom prst="rect">
            <a:avLst/>
          </a:prstGeom>
        </p:spPr>
        <p:txBody>
          <a:bodyPr anchor="t" rtlCol="false" tIns="0" lIns="0" bIns="0" rIns="0">
            <a:spAutoFit/>
          </a:bodyPr>
          <a:lstStyle/>
          <a:p>
            <a:pPr algn="l">
              <a:lnSpc>
                <a:spcPts val="4960"/>
              </a:lnSpc>
            </a:pPr>
            <a:r>
              <a:rPr lang="en-US" sz="4351" spc="992" b="true">
                <a:solidFill>
                  <a:srgbClr val="272727"/>
                </a:solidFill>
                <a:latin typeface="Poppins Semi-Bold"/>
                <a:ea typeface="Poppins Semi-Bold"/>
                <a:cs typeface="Poppins Semi-Bold"/>
                <a:sym typeface="Poppins Semi-Bold"/>
              </a:rPr>
              <a:t>Atas Perhatian Anda</a:t>
            </a:r>
          </a:p>
        </p:txBody>
      </p:sp>
      <p:sp>
        <p:nvSpPr>
          <p:cNvPr name="TextBox 32" id="32"/>
          <p:cNvSpPr txBox="true"/>
          <p:nvPr/>
        </p:nvSpPr>
        <p:spPr>
          <a:xfrm rot="0">
            <a:off x="2134435" y="1189075"/>
            <a:ext cx="5563076" cy="655145"/>
          </a:xfrm>
          <a:prstGeom prst="rect">
            <a:avLst/>
          </a:prstGeom>
        </p:spPr>
        <p:txBody>
          <a:bodyPr anchor="t" rtlCol="false" tIns="0" lIns="0" bIns="0" rIns="0">
            <a:spAutoFit/>
          </a:bodyPr>
          <a:lstStyle/>
          <a:p>
            <a:pPr algn="l">
              <a:lnSpc>
                <a:spcPts val="2538"/>
              </a:lnSpc>
            </a:pPr>
            <a:r>
              <a:rPr lang="en-US" sz="2226" b="true">
                <a:solidFill>
                  <a:srgbClr val="272727"/>
                </a:solidFill>
                <a:latin typeface="Poppins Semi-Bold"/>
                <a:ea typeface="Poppins Semi-Bold"/>
                <a:cs typeface="Poppins Semi-Bold"/>
                <a:sym typeface="Poppins Semi-Bold"/>
              </a:rPr>
              <a:t>KOLOKIUM PENDIDIKAN &amp; INOVASI</a:t>
            </a:r>
          </a:p>
          <a:p>
            <a:pPr algn="l">
              <a:lnSpc>
                <a:spcPts val="2538"/>
              </a:lnSpc>
            </a:pPr>
            <a:r>
              <a:rPr lang="en-US" sz="2226" b="true">
                <a:solidFill>
                  <a:srgbClr val="272727"/>
                </a:solidFill>
                <a:latin typeface="Poppins Semi-Bold"/>
                <a:ea typeface="Poppins Semi-Bold"/>
                <a:cs typeface="Poppins Semi-Bold"/>
                <a:sym typeface="Poppins Semi-Bold"/>
              </a:rPr>
              <a:t> KOLEJ MATRIKULASI SARAWAK</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258575">
            <a:off x="17565316" y="5003366"/>
            <a:ext cx="3086100" cy="7366081"/>
            <a:chOff x="0" y="0"/>
            <a:chExt cx="812800" cy="1940038"/>
          </a:xfrm>
        </p:grpSpPr>
        <p:sp>
          <p:nvSpPr>
            <p:cNvPr name="Freeform 3" id="3"/>
            <p:cNvSpPr/>
            <p:nvPr/>
          </p:nvSpPr>
          <p:spPr>
            <a:xfrm flipH="false" flipV="false" rot="0">
              <a:off x="0" y="0"/>
              <a:ext cx="812800" cy="1940038"/>
            </a:xfrm>
            <a:custGeom>
              <a:avLst/>
              <a:gdLst/>
              <a:ahLst/>
              <a:cxnLst/>
              <a:rect r="r" b="b" t="t" l="l"/>
              <a:pathLst>
                <a:path h="1940038" w="812800">
                  <a:moveTo>
                    <a:pt x="0" y="0"/>
                  </a:moveTo>
                  <a:lnTo>
                    <a:pt x="812800" y="0"/>
                  </a:lnTo>
                  <a:lnTo>
                    <a:pt x="812800" y="1940038"/>
                  </a:lnTo>
                  <a:lnTo>
                    <a:pt x="0" y="1940038"/>
                  </a:lnTo>
                  <a:close/>
                </a:path>
              </a:pathLst>
            </a:custGeom>
            <a:solidFill>
              <a:srgbClr val="9FD41E">
                <a:alpha val="80000"/>
              </a:srgbClr>
            </a:solidFill>
          </p:spPr>
        </p:sp>
        <p:sp>
          <p:nvSpPr>
            <p:cNvPr name="TextBox 4" id="4"/>
            <p:cNvSpPr txBox="true"/>
            <p:nvPr/>
          </p:nvSpPr>
          <p:spPr>
            <a:xfrm>
              <a:off x="0" y="-57150"/>
              <a:ext cx="812800" cy="199718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4137860">
            <a:off x="15927011" y="8993383"/>
            <a:ext cx="3475677" cy="165095"/>
          </a:xfrm>
          <a:custGeom>
            <a:avLst/>
            <a:gdLst/>
            <a:ahLst/>
            <a:cxnLst/>
            <a:rect r="r" b="b" t="t" l="l"/>
            <a:pathLst>
              <a:path h="165095" w="3475677">
                <a:moveTo>
                  <a:pt x="0" y="165095"/>
                </a:moveTo>
                <a:lnTo>
                  <a:pt x="3475677" y="165095"/>
                </a:lnTo>
                <a:lnTo>
                  <a:pt x="3475677" y="0"/>
                </a:lnTo>
                <a:lnTo>
                  <a:pt x="0" y="0"/>
                </a:lnTo>
                <a:lnTo>
                  <a:pt x="0" y="165095"/>
                </a:lnTo>
                <a:close/>
              </a:path>
            </a:pathLst>
          </a:custGeom>
          <a:blipFill>
            <a:blip r:embed="rId2">
              <a:alphaModFix amt="65000"/>
            </a:blip>
            <a:stretch>
              <a:fillRect l="0" t="0" r="0" b="0"/>
            </a:stretch>
          </a:blipFill>
        </p:spPr>
      </p:sp>
      <p:sp>
        <p:nvSpPr>
          <p:cNvPr name="Freeform 6" id="6"/>
          <p:cNvSpPr/>
          <p:nvPr/>
        </p:nvSpPr>
        <p:spPr>
          <a:xfrm flipH="false" flipV="false" rot="0">
            <a:off x="894727" y="954731"/>
            <a:ext cx="1135121" cy="1070817"/>
          </a:xfrm>
          <a:custGeom>
            <a:avLst/>
            <a:gdLst/>
            <a:ahLst/>
            <a:cxnLst/>
            <a:rect r="r" b="b" t="t" l="l"/>
            <a:pathLst>
              <a:path h="1070817" w="1135121">
                <a:moveTo>
                  <a:pt x="0" y="0"/>
                </a:moveTo>
                <a:lnTo>
                  <a:pt x="1135121" y="0"/>
                </a:lnTo>
                <a:lnTo>
                  <a:pt x="1135121" y="1070816"/>
                </a:lnTo>
                <a:lnTo>
                  <a:pt x="0" y="1070816"/>
                </a:lnTo>
                <a:lnTo>
                  <a:pt x="0" y="0"/>
                </a:lnTo>
                <a:close/>
              </a:path>
            </a:pathLst>
          </a:custGeom>
          <a:blipFill>
            <a:blip r:embed="rId3"/>
            <a:stretch>
              <a:fillRect l="0" t="0" r="0" b="0"/>
            </a:stretch>
          </a:blipFill>
        </p:spPr>
      </p:sp>
      <p:grpSp>
        <p:nvGrpSpPr>
          <p:cNvPr name="Group 7" id="7"/>
          <p:cNvGrpSpPr/>
          <p:nvPr/>
        </p:nvGrpSpPr>
        <p:grpSpPr>
          <a:xfrm rot="-1575918">
            <a:off x="-1840244" y="6437745"/>
            <a:ext cx="3086100" cy="7366081"/>
            <a:chOff x="0" y="0"/>
            <a:chExt cx="812800" cy="1940038"/>
          </a:xfrm>
        </p:grpSpPr>
        <p:sp>
          <p:nvSpPr>
            <p:cNvPr name="Freeform 8" id="8"/>
            <p:cNvSpPr/>
            <p:nvPr/>
          </p:nvSpPr>
          <p:spPr>
            <a:xfrm flipH="false" flipV="false" rot="0">
              <a:off x="0" y="0"/>
              <a:ext cx="812800" cy="1940038"/>
            </a:xfrm>
            <a:custGeom>
              <a:avLst/>
              <a:gdLst/>
              <a:ahLst/>
              <a:cxnLst/>
              <a:rect r="r" b="b" t="t" l="l"/>
              <a:pathLst>
                <a:path h="1940038" w="812800">
                  <a:moveTo>
                    <a:pt x="0" y="0"/>
                  </a:moveTo>
                  <a:lnTo>
                    <a:pt x="812800" y="0"/>
                  </a:lnTo>
                  <a:lnTo>
                    <a:pt x="812800" y="1940038"/>
                  </a:lnTo>
                  <a:lnTo>
                    <a:pt x="0" y="1940038"/>
                  </a:lnTo>
                  <a:close/>
                </a:path>
              </a:pathLst>
            </a:custGeom>
            <a:solidFill>
              <a:srgbClr val="9FD41E">
                <a:alpha val="80000"/>
              </a:srgbClr>
            </a:solidFill>
          </p:spPr>
        </p:sp>
        <p:sp>
          <p:nvSpPr>
            <p:cNvPr name="TextBox 9" id="9"/>
            <p:cNvSpPr txBox="true"/>
            <p:nvPr/>
          </p:nvSpPr>
          <p:spPr>
            <a:xfrm>
              <a:off x="0" y="-57150"/>
              <a:ext cx="812800" cy="199718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42688" y="8561515"/>
            <a:ext cx="2774320" cy="1559271"/>
            <a:chOff x="0" y="0"/>
            <a:chExt cx="3699093" cy="2079027"/>
          </a:xfrm>
        </p:grpSpPr>
        <p:sp>
          <p:nvSpPr>
            <p:cNvPr name="Freeform 11" id="11"/>
            <p:cNvSpPr/>
            <p:nvPr/>
          </p:nvSpPr>
          <p:spPr>
            <a:xfrm flipH="false" flipV="false" rot="0">
              <a:off x="0" y="36213"/>
              <a:ext cx="3559222" cy="1797407"/>
            </a:xfrm>
            <a:custGeom>
              <a:avLst/>
              <a:gdLst/>
              <a:ahLst/>
              <a:cxnLst/>
              <a:rect r="r" b="b" t="t" l="l"/>
              <a:pathLst>
                <a:path h="1797407" w="3559222">
                  <a:moveTo>
                    <a:pt x="0" y="0"/>
                  </a:moveTo>
                  <a:lnTo>
                    <a:pt x="3559222" y="0"/>
                  </a:lnTo>
                  <a:lnTo>
                    <a:pt x="3559222" y="1797407"/>
                  </a:lnTo>
                  <a:lnTo>
                    <a:pt x="0" y="1797407"/>
                  </a:lnTo>
                  <a:lnTo>
                    <a:pt x="0" y="0"/>
                  </a:lnTo>
                  <a:close/>
                </a:path>
              </a:pathLst>
            </a:custGeom>
            <a:blipFill>
              <a:blip r:embed="rId4"/>
              <a:stretch>
                <a:fillRect l="0" t="0" r="0" b="0"/>
              </a:stretch>
            </a:blipFill>
          </p:spPr>
        </p:sp>
        <p:sp>
          <p:nvSpPr>
            <p:cNvPr name="Freeform 12" id="12"/>
            <p:cNvSpPr/>
            <p:nvPr/>
          </p:nvSpPr>
          <p:spPr>
            <a:xfrm flipH="false" flipV="false" rot="0">
              <a:off x="0" y="0"/>
              <a:ext cx="3699093" cy="2079027"/>
            </a:xfrm>
            <a:custGeom>
              <a:avLst/>
              <a:gdLst/>
              <a:ahLst/>
              <a:cxnLst/>
              <a:rect r="r" b="b" t="t" l="l"/>
              <a:pathLst>
                <a:path h="2079027" w="3699093">
                  <a:moveTo>
                    <a:pt x="0" y="0"/>
                  </a:moveTo>
                  <a:lnTo>
                    <a:pt x="3699093" y="0"/>
                  </a:lnTo>
                  <a:lnTo>
                    <a:pt x="3699093" y="2079027"/>
                  </a:lnTo>
                  <a:lnTo>
                    <a:pt x="0" y="2079027"/>
                  </a:lnTo>
                  <a:lnTo>
                    <a:pt x="0" y="0"/>
                  </a:lnTo>
                  <a:close/>
                </a:path>
              </a:pathLst>
            </a:custGeom>
            <a:blipFill>
              <a:blip r:embed="rId5"/>
              <a:stretch>
                <a:fillRect l="0" t="0" r="0" b="0"/>
              </a:stretch>
            </a:blipFill>
          </p:spPr>
        </p:sp>
      </p:grpSp>
      <p:sp>
        <p:nvSpPr>
          <p:cNvPr name="TextBox 13" id="13"/>
          <p:cNvSpPr txBox="true"/>
          <p:nvPr/>
        </p:nvSpPr>
        <p:spPr>
          <a:xfrm rot="0">
            <a:off x="1028700" y="2215234"/>
            <a:ext cx="3375386" cy="805731"/>
          </a:xfrm>
          <a:prstGeom prst="rect">
            <a:avLst/>
          </a:prstGeom>
        </p:spPr>
        <p:txBody>
          <a:bodyPr anchor="t" rtlCol="false" tIns="0" lIns="0" bIns="0" rIns="0">
            <a:spAutoFit/>
          </a:bodyPr>
          <a:lstStyle/>
          <a:p>
            <a:pPr algn="l">
              <a:lnSpc>
                <a:spcPts val="5851"/>
              </a:lnSpc>
            </a:pPr>
            <a:r>
              <a:rPr lang="en-US" sz="5132" b="true">
                <a:solidFill>
                  <a:srgbClr val="272727"/>
                </a:solidFill>
                <a:latin typeface="Poppins Bold"/>
                <a:ea typeface="Poppins Bold"/>
                <a:cs typeface="Poppins Bold"/>
                <a:sym typeface="Poppins Bold"/>
              </a:rPr>
              <a:t>Rujukan:</a:t>
            </a:r>
          </a:p>
        </p:txBody>
      </p:sp>
      <p:sp>
        <p:nvSpPr>
          <p:cNvPr name="Freeform 14" id="14"/>
          <p:cNvSpPr/>
          <p:nvPr/>
        </p:nvSpPr>
        <p:spPr>
          <a:xfrm flipH="false" flipV="false" rot="7788460">
            <a:off x="-1813800" y="-170619"/>
            <a:ext cx="5082582" cy="2414226"/>
          </a:xfrm>
          <a:custGeom>
            <a:avLst/>
            <a:gdLst/>
            <a:ahLst/>
            <a:cxnLst/>
            <a:rect r="r" b="b" t="t" l="l"/>
            <a:pathLst>
              <a:path h="2414226" w="5082582">
                <a:moveTo>
                  <a:pt x="0" y="0"/>
                </a:moveTo>
                <a:lnTo>
                  <a:pt x="5082581" y="0"/>
                </a:lnTo>
                <a:lnTo>
                  <a:pt x="5082581" y="2414226"/>
                </a:lnTo>
                <a:lnTo>
                  <a:pt x="0" y="24142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true" flipV="false" rot="-7749296">
            <a:off x="14788917" y="-178413"/>
            <a:ext cx="5082582" cy="2414226"/>
          </a:xfrm>
          <a:custGeom>
            <a:avLst/>
            <a:gdLst/>
            <a:ahLst/>
            <a:cxnLst/>
            <a:rect r="r" b="b" t="t" l="l"/>
            <a:pathLst>
              <a:path h="2414226" w="5082582">
                <a:moveTo>
                  <a:pt x="5082581" y="0"/>
                </a:moveTo>
                <a:lnTo>
                  <a:pt x="0" y="0"/>
                </a:lnTo>
                <a:lnTo>
                  <a:pt x="0" y="2414226"/>
                </a:lnTo>
                <a:lnTo>
                  <a:pt x="5082581" y="2414226"/>
                </a:lnTo>
                <a:lnTo>
                  <a:pt x="508258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134435" y="1189075"/>
            <a:ext cx="5563076" cy="655145"/>
          </a:xfrm>
          <a:prstGeom prst="rect">
            <a:avLst/>
          </a:prstGeom>
        </p:spPr>
        <p:txBody>
          <a:bodyPr anchor="t" rtlCol="false" tIns="0" lIns="0" bIns="0" rIns="0">
            <a:spAutoFit/>
          </a:bodyPr>
          <a:lstStyle/>
          <a:p>
            <a:pPr algn="l">
              <a:lnSpc>
                <a:spcPts val="2538"/>
              </a:lnSpc>
            </a:pPr>
            <a:r>
              <a:rPr lang="en-US" sz="2226" b="true">
                <a:solidFill>
                  <a:srgbClr val="272727"/>
                </a:solidFill>
                <a:latin typeface="Poppins Semi-Bold"/>
                <a:ea typeface="Poppins Semi-Bold"/>
                <a:cs typeface="Poppins Semi-Bold"/>
                <a:sym typeface="Poppins Semi-Bold"/>
              </a:rPr>
              <a:t>KOLOKIUM PENDIDIKAN &amp; INOVASI</a:t>
            </a:r>
          </a:p>
          <a:p>
            <a:pPr algn="l">
              <a:lnSpc>
                <a:spcPts val="2538"/>
              </a:lnSpc>
            </a:pPr>
            <a:r>
              <a:rPr lang="en-US" sz="2226" b="true">
                <a:solidFill>
                  <a:srgbClr val="272727"/>
                </a:solidFill>
                <a:latin typeface="Poppins Semi-Bold"/>
                <a:ea typeface="Poppins Semi-Bold"/>
                <a:cs typeface="Poppins Semi-Bold"/>
                <a:sym typeface="Poppins Semi-Bold"/>
              </a:rPr>
              <a:t> KOLEJ MATRIKULASI SARAWAK</a:t>
            </a:r>
          </a:p>
        </p:txBody>
      </p:sp>
      <p:sp>
        <p:nvSpPr>
          <p:cNvPr name="TextBox 17" id="17"/>
          <p:cNvSpPr txBox="true"/>
          <p:nvPr/>
        </p:nvSpPr>
        <p:spPr>
          <a:xfrm rot="0">
            <a:off x="894727" y="3123271"/>
            <a:ext cx="16531809" cy="843915"/>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Poppins"/>
                <a:ea typeface="Poppins"/>
                <a:cs typeface="Poppins"/>
                <a:sym typeface="Poppins"/>
              </a:rPr>
              <a:t>Iatrellis, O., Kameas, A., &amp; Fitsilis, P. (2017). Academic advising systems: A systematic literature review of empirical evidence. Education Sciences, 7(4), 90.</a:t>
            </a:r>
          </a:p>
        </p:txBody>
      </p:sp>
      <p:sp>
        <p:nvSpPr>
          <p:cNvPr name="TextBox 18" id="18"/>
          <p:cNvSpPr txBox="true"/>
          <p:nvPr/>
        </p:nvSpPr>
        <p:spPr>
          <a:xfrm rot="0">
            <a:off x="894727" y="4200806"/>
            <a:ext cx="16531809" cy="424815"/>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Poppins"/>
                <a:ea typeface="Poppins"/>
                <a:cs typeface="Poppins"/>
                <a:sym typeface="Poppins"/>
              </a:rPr>
              <a:t>Dasu, T., &amp; Johnson, T. (2003). Exploratory data mining and data cleaning. John Wiley &amp; Sons.</a:t>
            </a:r>
          </a:p>
        </p:txBody>
      </p:sp>
      <p:sp>
        <p:nvSpPr>
          <p:cNvPr name="TextBox 19" id="19"/>
          <p:cNvSpPr txBox="true"/>
          <p:nvPr/>
        </p:nvSpPr>
        <p:spPr>
          <a:xfrm rot="0">
            <a:off x="894727" y="4863746"/>
            <a:ext cx="16364573" cy="843915"/>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Poppins"/>
                <a:ea typeface="Poppins"/>
                <a:cs typeface="Poppins"/>
                <a:sym typeface="Poppins"/>
              </a:rPr>
              <a:t>Pipino, L. L., Lee, Y. W., &amp; Wang, R. Y. (2002). Data quality assessment. Communications of the ACM, 45(4), 211-218.</a:t>
            </a:r>
          </a:p>
        </p:txBody>
      </p:sp>
      <p:sp>
        <p:nvSpPr>
          <p:cNvPr name="TextBox 20" id="20"/>
          <p:cNvSpPr txBox="true"/>
          <p:nvPr/>
        </p:nvSpPr>
        <p:spPr>
          <a:xfrm rot="0">
            <a:off x="894727" y="5926736"/>
            <a:ext cx="16531809" cy="1263015"/>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Poppins"/>
                <a:ea typeface="Poppins"/>
                <a:cs typeface="Poppins"/>
                <a:sym typeface="Poppins"/>
              </a:rPr>
              <a:t>Volk, N. A., Rojas, G., &amp; Vitali, M. V. (2020, October). UniNet: next term course recommendation using deep learning. In 2020 International Conference on Advanced Computer Science and Information Systems (ICACSIS) (pp. 377-380). IEEE.</a:t>
            </a:r>
          </a:p>
        </p:txBody>
      </p:sp>
      <p:sp>
        <p:nvSpPr>
          <p:cNvPr name="TextBox 21" id="21"/>
          <p:cNvSpPr txBox="true"/>
          <p:nvPr/>
        </p:nvSpPr>
        <p:spPr>
          <a:xfrm rot="0">
            <a:off x="727491" y="7408826"/>
            <a:ext cx="16699046" cy="843915"/>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Poppins"/>
                <a:ea typeface="Poppins"/>
                <a:cs typeface="Poppins"/>
                <a:sym typeface="Poppins"/>
              </a:rPr>
              <a:t>Al-Twijri, M. I., Luna, J. M., Herrera, F., &amp; Ventura, S. (2022). Course recommendation based on sequences: An evolutionary search of emerging sequential patterns. Cognitive Computation, 14(4), 1474-1495.</a:t>
            </a:r>
          </a:p>
        </p:txBody>
      </p:sp>
      <p:sp>
        <p:nvSpPr>
          <p:cNvPr name="Freeform 22" id="22"/>
          <p:cNvSpPr/>
          <p:nvPr/>
        </p:nvSpPr>
        <p:spPr>
          <a:xfrm flipH="false" flipV="true" rot="-7436805">
            <a:off x="-1095150" y="9051045"/>
            <a:ext cx="3475677" cy="165095"/>
          </a:xfrm>
          <a:custGeom>
            <a:avLst/>
            <a:gdLst/>
            <a:ahLst/>
            <a:cxnLst/>
            <a:rect r="r" b="b" t="t" l="l"/>
            <a:pathLst>
              <a:path h="165095" w="3475677">
                <a:moveTo>
                  <a:pt x="0" y="165094"/>
                </a:moveTo>
                <a:lnTo>
                  <a:pt x="3475677" y="165094"/>
                </a:lnTo>
                <a:lnTo>
                  <a:pt x="3475677" y="0"/>
                </a:lnTo>
                <a:lnTo>
                  <a:pt x="0" y="0"/>
                </a:lnTo>
                <a:lnTo>
                  <a:pt x="0" y="165094"/>
                </a:lnTo>
                <a:close/>
              </a:path>
            </a:pathLst>
          </a:custGeom>
          <a:blipFill>
            <a:blip r:embed="rId2">
              <a:alphaModFix amt="65000"/>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79222" y="3821028"/>
            <a:ext cx="6879642" cy="4861614"/>
          </a:xfrm>
          <a:custGeom>
            <a:avLst/>
            <a:gdLst/>
            <a:ahLst/>
            <a:cxnLst/>
            <a:rect r="r" b="b" t="t" l="l"/>
            <a:pathLst>
              <a:path h="4861614" w="6879642">
                <a:moveTo>
                  <a:pt x="0" y="0"/>
                </a:moveTo>
                <a:lnTo>
                  <a:pt x="6879642" y="0"/>
                </a:lnTo>
                <a:lnTo>
                  <a:pt x="6879642" y="4861614"/>
                </a:lnTo>
                <a:lnTo>
                  <a:pt x="0" y="4861614"/>
                </a:lnTo>
                <a:lnTo>
                  <a:pt x="0" y="0"/>
                </a:lnTo>
                <a:close/>
              </a:path>
            </a:pathLst>
          </a:custGeom>
          <a:blipFill>
            <a:blip r:embed="rId4"/>
            <a:stretch>
              <a:fillRect l="0" t="0" r="0" b="0"/>
            </a:stretch>
          </a:blipFill>
        </p:spPr>
      </p:sp>
      <p:sp>
        <p:nvSpPr>
          <p:cNvPr name="Freeform 11" id="11"/>
          <p:cNvSpPr/>
          <p:nvPr/>
        </p:nvSpPr>
        <p:spPr>
          <a:xfrm flipH="false" flipV="false" rot="0">
            <a:off x="7393046" y="2327755"/>
            <a:ext cx="6410598" cy="1698809"/>
          </a:xfrm>
          <a:custGeom>
            <a:avLst/>
            <a:gdLst/>
            <a:ahLst/>
            <a:cxnLst/>
            <a:rect r="r" b="b" t="t" l="l"/>
            <a:pathLst>
              <a:path h="1698809" w="6410598">
                <a:moveTo>
                  <a:pt x="0" y="0"/>
                </a:moveTo>
                <a:lnTo>
                  <a:pt x="6410599" y="0"/>
                </a:lnTo>
                <a:lnTo>
                  <a:pt x="6410599" y="1698809"/>
                </a:lnTo>
                <a:lnTo>
                  <a:pt x="0" y="1698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2523843" y="2474659"/>
            <a:ext cx="5106127" cy="1275524"/>
            <a:chOff x="0" y="0"/>
            <a:chExt cx="1626884" cy="406400"/>
          </a:xfrm>
        </p:grpSpPr>
        <p:sp>
          <p:nvSpPr>
            <p:cNvPr name="Freeform 13" id="13"/>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14" id="14"/>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599344" y="2640871"/>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7405381" y="4464501"/>
            <a:ext cx="6410598" cy="1698809"/>
          </a:xfrm>
          <a:custGeom>
            <a:avLst/>
            <a:gdLst/>
            <a:ahLst/>
            <a:cxnLst/>
            <a:rect r="r" b="b" t="t" l="l"/>
            <a:pathLst>
              <a:path h="1698809" w="6410598">
                <a:moveTo>
                  <a:pt x="0" y="0"/>
                </a:moveTo>
                <a:lnTo>
                  <a:pt x="6410599" y="0"/>
                </a:lnTo>
                <a:lnTo>
                  <a:pt x="6410599" y="1698808"/>
                </a:lnTo>
                <a:lnTo>
                  <a:pt x="0" y="16988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12536178" y="4611405"/>
            <a:ext cx="5106127" cy="1275524"/>
            <a:chOff x="0" y="0"/>
            <a:chExt cx="1626884" cy="406400"/>
          </a:xfrm>
        </p:grpSpPr>
        <p:sp>
          <p:nvSpPr>
            <p:cNvPr name="Freeform 18" id="18"/>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19" id="19"/>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7611679" y="4777617"/>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7405381" y="6603055"/>
            <a:ext cx="6410598" cy="1698809"/>
          </a:xfrm>
          <a:custGeom>
            <a:avLst/>
            <a:gdLst/>
            <a:ahLst/>
            <a:cxnLst/>
            <a:rect r="r" b="b" t="t" l="l"/>
            <a:pathLst>
              <a:path h="1698809" w="6410598">
                <a:moveTo>
                  <a:pt x="0" y="0"/>
                </a:moveTo>
                <a:lnTo>
                  <a:pt x="6410599" y="0"/>
                </a:lnTo>
                <a:lnTo>
                  <a:pt x="6410599" y="1698809"/>
                </a:lnTo>
                <a:lnTo>
                  <a:pt x="0" y="1698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2" id="22"/>
          <p:cNvGrpSpPr/>
          <p:nvPr/>
        </p:nvGrpSpPr>
        <p:grpSpPr>
          <a:xfrm rot="0">
            <a:off x="12536178" y="6749959"/>
            <a:ext cx="5106127" cy="1275524"/>
            <a:chOff x="0" y="0"/>
            <a:chExt cx="1626884" cy="406400"/>
          </a:xfrm>
        </p:grpSpPr>
        <p:sp>
          <p:nvSpPr>
            <p:cNvPr name="Freeform 23" id="23"/>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24" id="24"/>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7611679" y="6916171"/>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711477" y="1711858"/>
            <a:ext cx="6496167" cy="2109170"/>
          </a:xfrm>
          <a:prstGeom prst="rect">
            <a:avLst/>
          </a:prstGeom>
        </p:spPr>
        <p:txBody>
          <a:bodyPr anchor="t" rtlCol="false" tIns="0" lIns="0" bIns="0" rIns="0">
            <a:spAutoFit/>
          </a:bodyPr>
          <a:lstStyle/>
          <a:p>
            <a:pPr algn="ctr">
              <a:lnSpc>
                <a:spcPts val="5460"/>
              </a:lnSpc>
            </a:pPr>
            <a:r>
              <a:rPr lang="en-US" b="true" sz="4748">
                <a:solidFill>
                  <a:srgbClr val="000000"/>
                </a:solidFill>
                <a:latin typeface="Poppins Bold"/>
                <a:ea typeface="Poppins Bold"/>
                <a:cs typeface="Poppins Bold"/>
                <a:sym typeface="Poppins Bold"/>
              </a:rPr>
              <a:t>Bahagian Kemasukan Pelajar IPTA</a:t>
            </a:r>
          </a:p>
        </p:txBody>
      </p:sp>
      <p:sp>
        <p:nvSpPr>
          <p:cNvPr name="TextBox 27" id="27"/>
          <p:cNvSpPr txBox="true"/>
          <p:nvPr/>
        </p:nvSpPr>
        <p:spPr>
          <a:xfrm rot="0">
            <a:off x="-740713" y="8654067"/>
            <a:ext cx="9400545" cy="742209"/>
          </a:xfrm>
          <a:prstGeom prst="rect">
            <a:avLst/>
          </a:prstGeom>
        </p:spPr>
        <p:txBody>
          <a:bodyPr anchor="t" rtlCol="false" tIns="0" lIns="0" bIns="0" rIns="0">
            <a:spAutoFit/>
          </a:bodyPr>
          <a:lstStyle/>
          <a:p>
            <a:pPr algn="ctr">
              <a:lnSpc>
                <a:spcPts val="5460"/>
              </a:lnSpc>
            </a:pPr>
            <a:r>
              <a:rPr lang="en-US" b="true" sz="4748">
                <a:solidFill>
                  <a:srgbClr val="000000"/>
                </a:solidFill>
                <a:latin typeface="Poppins Bold"/>
                <a:ea typeface="Poppins Bold"/>
                <a:cs typeface="Poppins Bold"/>
                <a:sym typeface="Poppins Bold"/>
              </a:rPr>
              <a:t>Sistem UPU Online</a:t>
            </a:r>
          </a:p>
        </p:txBody>
      </p:sp>
      <p:sp>
        <p:nvSpPr>
          <p:cNvPr name="TextBox 28" id="28"/>
          <p:cNvSpPr txBox="true"/>
          <p:nvPr/>
        </p:nvSpPr>
        <p:spPr>
          <a:xfrm rot="0">
            <a:off x="9507331" y="2581681"/>
            <a:ext cx="7373685" cy="775876"/>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Pelajar diberi 12 pilihan program pengajian semasa permohonan UPU.</a:t>
            </a:r>
          </a:p>
        </p:txBody>
      </p:sp>
      <p:sp>
        <p:nvSpPr>
          <p:cNvPr name="TextBox 29" id="29"/>
          <p:cNvSpPr txBox="true"/>
          <p:nvPr/>
        </p:nvSpPr>
        <p:spPr>
          <a:xfrm rot="0">
            <a:off x="9381674" y="4669114"/>
            <a:ext cx="8110305" cy="1146188"/>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Penawaran program pengajian IPTA berdasarkan sistem meritokrasi; 90% akademik, 10% kokurikulum.</a:t>
            </a:r>
          </a:p>
        </p:txBody>
      </p:sp>
      <p:sp>
        <p:nvSpPr>
          <p:cNvPr name="TextBox 30" id="30"/>
          <p:cNvSpPr txBox="true"/>
          <p:nvPr/>
        </p:nvSpPr>
        <p:spPr>
          <a:xfrm rot="0">
            <a:off x="9519665" y="6856981"/>
            <a:ext cx="7373685" cy="1146188"/>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Kejayaan mendapat pilihan utama UPU bergantung kepada beberapa faktor dan keupayaan menyusun 12 pilihan.</a:t>
            </a:r>
          </a:p>
        </p:txBody>
      </p:sp>
      <p:grpSp>
        <p:nvGrpSpPr>
          <p:cNvPr name="Group 31" id="31"/>
          <p:cNvGrpSpPr/>
          <p:nvPr/>
        </p:nvGrpSpPr>
        <p:grpSpPr>
          <a:xfrm rot="0">
            <a:off x="7405381" y="6432716"/>
            <a:ext cx="10236924" cy="1869148"/>
            <a:chOff x="0" y="0"/>
            <a:chExt cx="2696145" cy="492286"/>
          </a:xfrm>
        </p:grpSpPr>
        <p:sp>
          <p:nvSpPr>
            <p:cNvPr name="Freeform 32" id="32"/>
            <p:cNvSpPr/>
            <p:nvPr/>
          </p:nvSpPr>
          <p:spPr>
            <a:xfrm flipH="false" flipV="false" rot="0">
              <a:off x="0" y="0"/>
              <a:ext cx="2696145" cy="492286"/>
            </a:xfrm>
            <a:custGeom>
              <a:avLst/>
              <a:gdLst/>
              <a:ahLst/>
              <a:cxnLst/>
              <a:rect r="r" b="b" t="t" l="l"/>
              <a:pathLst>
                <a:path h="492286" w="2696145">
                  <a:moveTo>
                    <a:pt x="0" y="0"/>
                  </a:moveTo>
                  <a:lnTo>
                    <a:pt x="2696145" y="0"/>
                  </a:lnTo>
                  <a:lnTo>
                    <a:pt x="2696145" y="492286"/>
                  </a:lnTo>
                  <a:lnTo>
                    <a:pt x="0" y="492286"/>
                  </a:lnTo>
                  <a:close/>
                </a:path>
              </a:pathLst>
            </a:custGeom>
            <a:solidFill>
              <a:srgbClr val="272727">
                <a:alpha val="80000"/>
              </a:srgbClr>
            </a:solidFill>
          </p:spPr>
        </p:sp>
        <p:sp>
          <p:nvSpPr>
            <p:cNvPr name="TextBox 33" id="33"/>
            <p:cNvSpPr txBox="true"/>
            <p:nvPr/>
          </p:nvSpPr>
          <p:spPr>
            <a:xfrm>
              <a:off x="0" y="-57150"/>
              <a:ext cx="2696145" cy="549436"/>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7417716" y="2100053"/>
            <a:ext cx="10236924" cy="1869148"/>
            <a:chOff x="0" y="0"/>
            <a:chExt cx="2696145" cy="492286"/>
          </a:xfrm>
        </p:grpSpPr>
        <p:sp>
          <p:nvSpPr>
            <p:cNvPr name="Freeform 35" id="35"/>
            <p:cNvSpPr/>
            <p:nvPr/>
          </p:nvSpPr>
          <p:spPr>
            <a:xfrm flipH="false" flipV="false" rot="0">
              <a:off x="0" y="0"/>
              <a:ext cx="2696145" cy="492286"/>
            </a:xfrm>
            <a:custGeom>
              <a:avLst/>
              <a:gdLst/>
              <a:ahLst/>
              <a:cxnLst/>
              <a:rect r="r" b="b" t="t" l="l"/>
              <a:pathLst>
                <a:path h="492286" w="2696145">
                  <a:moveTo>
                    <a:pt x="0" y="0"/>
                  </a:moveTo>
                  <a:lnTo>
                    <a:pt x="2696145" y="0"/>
                  </a:lnTo>
                  <a:lnTo>
                    <a:pt x="2696145" y="492286"/>
                  </a:lnTo>
                  <a:lnTo>
                    <a:pt x="0" y="492286"/>
                  </a:lnTo>
                  <a:close/>
                </a:path>
              </a:pathLst>
            </a:custGeom>
            <a:solidFill>
              <a:srgbClr val="272727">
                <a:alpha val="80000"/>
              </a:srgbClr>
            </a:solidFill>
          </p:spPr>
        </p:sp>
        <p:sp>
          <p:nvSpPr>
            <p:cNvPr name="TextBox 36" id="36"/>
            <p:cNvSpPr txBox="true"/>
            <p:nvPr/>
          </p:nvSpPr>
          <p:spPr>
            <a:xfrm>
              <a:off x="0" y="-57150"/>
              <a:ext cx="2696145" cy="54943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79222" y="3821028"/>
            <a:ext cx="6879642" cy="4861614"/>
          </a:xfrm>
          <a:custGeom>
            <a:avLst/>
            <a:gdLst/>
            <a:ahLst/>
            <a:cxnLst/>
            <a:rect r="r" b="b" t="t" l="l"/>
            <a:pathLst>
              <a:path h="4861614" w="6879642">
                <a:moveTo>
                  <a:pt x="0" y="0"/>
                </a:moveTo>
                <a:lnTo>
                  <a:pt x="6879642" y="0"/>
                </a:lnTo>
                <a:lnTo>
                  <a:pt x="6879642" y="4861614"/>
                </a:lnTo>
                <a:lnTo>
                  <a:pt x="0" y="4861614"/>
                </a:lnTo>
                <a:lnTo>
                  <a:pt x="0" y="0"/>
                </a:lnTo>
                <a:close/>
              </a:path>
            </a:pathLst>
          </a:custGeom>
          <a:blipFill>
            <a:blip r:embed="rId4"/>
            <a:stretch>
              <a:fillRect l="0" t="0" r="0" b="0"/>
            </a:stretch>
          </a:blipFill>
        </p:spPr>
      </p:sp>
      <p:sp>
        <p:nvSpPr>
          <p:cNvPr name="Freeform 11" id="11"/>
          <p:cNvSpPr/>
          <p:nvPr/>
        </p:nvSpPr>
        <p:spPr>
          <a:xfrm flipH="false" flipV="false" rot="0">
            <a:off x="7393046" y="2327755"/>
            <a:ext cx="6410598" cy="1698809"/>
          </a:xfrm>
          <a:custGeom>
            <a:avLst/>
            <a:gdLst/>
            <a:ahLst/>
            <a:cxnLst/>
            <a:rect r="r" b="b" t="t" l="l"/>
            <a:pathLst>
              <a:path h="1698809" w="6410598">
                <a:moveTo>
                  <a:pt x="0" y="0"/>
                </a:moveTo>
                <a:lnTo>
                  <a:pt x="6410599" y="0"/>
                </a:lnTo>
                <a:lnTo>
                  <a:pt x="6410599" y="1698809"/>
                </a:lnTo>
                <a:lnTo>
                  <a:pt x="0" y="1698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2523843" y="2474659"/>
            <a:ext cx="5106127" cy="1275524"/>
            <a:chOff x="0" y="0"/>
            <a:chExt cx="1626884" cy="406400"/>
          </a:xfrm>
        </p:grpSpPr>
        <p:sp>
          <p:nvSpPr>
            <p:cNvPr name="Freeform 13" id="13"/>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14" id="14"/>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599344" y="2640871"/>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7405381" y="4464501"/>
            <a:ext cx="6410598" cy="1698809"/>
          </a:xfrm>
          <a:custGeom>
            <a:avLst/>
            <a:gdLst/>
            <a:ahLst/>
            <a:cxnLst/>
            <a:rect r="r" b="b" t="t" l="l"/>
            <a:pathLst>
              <a:path h="1698809" w="6410598">
                <a:moveTo>
                  <a:pt x="0" y="0"/>
                </a:moveTo>
                <a:lnTo>
                  <a:pt x="6410599" y="0"/>
                </a:lnTo>
                <a:lnTo>
                  <a:pt x="6410599" y="1698808"/>
                </a:lnTo>
                <a:lnTo>
                  <a:pt x="0" y="16988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12536178" y="4611405"/>
            <a:ext cx="5106127" cy="1275524"/>
            <a:chOff x="0" y="0"/>
            <a:chExt cx="1626884" cy="406400"/>
          </a:xfrm>
        </p:grpSpPr>
        <p:sp>
          <p:nvSpPr>
            <p:cNvPr name="Freeform 18" id="18"/>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19" id="19"/>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7611679" y="4777617"/>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7405381" y="6603055"/>
            <a:ext cx="6410598" cy="1698809"/>
          </a:xfrm>
          <a:custGeom>
            <a:avLst/>
            <a:gdLst/>
            <a:ahLst/>
            <a:cxnLst/>
            <a:rect r="r" b="b" t="t" l="l"/>
            <a:pathLst>
              <a:path h="1698809" w="6410598">
                <a:moveTo>
                  <a:pt x="0" y="0"/>
                </a:moveTo>
                <a:lnTo>
                  <a:pt x="6410599" y="0"/>
                </a:lnTo>
                <a:lnTo>
                  <a:pt x="6410599" y="1698809"/>
                </a:lnTo>
                <a:lnTo>
                  <a:pt x="0" y="1698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2" id="22"/>
          <p:cNvGrpSpPr/>
          <p:nvPr/>
        </p:nvGrpSpPr>
        <p:grpSpPr>
          <a:xfrm rot="0">
            <a:off x="12536178" y="6749959"/>
            <a:ext cx="5106127" cy="1275524"/>
            <a:chOff x="0" y="0"/>
            <a:chExt cx="1626884" cy="406400"/>
          </a:xfrm>
        </p:grpSpPr>
        <p:sp>
          <p:nvSpPr>
            <p:cNvPr name="Freeform 23" id="23"/>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24" id="24"/>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7611679" y="6916171"/>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711477" y="1711858"/>
            <a:ext cx="6496167" cy="2109170"/>
          </a:xfrm>
          <a:prstGeom prst="rect">
            <a:avLst/>
          </a:prstGeom>
        </p:spPr>
        <p:txBody>
          <a:bodyPr anchor="t" rtlCol="false" tIns="0" lIns="0" bIns="0" rIns="0">
            <a:spAutoFit/>
          </a:bodyPr>
          <a:lstStyle/>
          <a:p>
            <a:pPr algn="ctr">
              <a:lnSpc>
                <a:spcPts val="5460"/>
              </a:lnSpc>
            </a:pPr>
            <a:r>
              <a:rPr lang="en-US" b="true" sz="4748">
                <a:solidFill>
                  <a:srgbClr val="000000"/>
                </a:solidFill>
                <a:latin typeface="Poppins Bold"/>
                <a:ea typeface="Poppins Bold"/>
                <a:cs typeface="Poppins Bold"/>
                <a:sym typeface="Poppins Bold"/>
              </a:rPr>
              <a:t>Bahagian Kemasukan Pelajar IPTA</a:t>
            </a:r>
          </a:p>
        </p:txBody>
      </p:sp>
      <p:sp>
        <p:nvSpPr>
          <p:cNvPr name="TextBox 27" id="27"/>
          <p:cNvSpPr txBox="true"/>
          <p:nvPr/>
        </p:nvSpPr>
        <p:spPr>
          <a:xfrm rot="0">
            <a:off x="-740713" y="8654067"/>
            <a:ext cx="9400545" cy="742209"/>
          </a:xfrm>
          <a:prstGeom prst="rect">
            <a:avLst/>
          </a:prstGeom>
        </p:spPr>
        <p:txBody>
          <a:bodyPr anchor="t" rtlCol="false" tIns="0" lIns="0" bIns="0" rIns="0">
            <a:spAutoFit/>
          </a:bodyPr>
          <a:lstStyle/>
          <a:p>
            <a:pPr algn="ctr">
              <a:lnSpc>
                <a:spcPts val="5460"/>
              </a:lnSpc>
            </a:pPr>
            <a:r>
              <a:rPr lang="en-US" b="true" sz="4748">
                <a:solidFill>
                  <a:srgbClr val="000000"/>
                </a:solidFill>
                <a:latin typeface="Poppins Bold"/>
                <a:ea typeface="Poppins Bold"/>
                <a:cs typeface="Poppins Bold"/>
                <a:sym typeface="Poppins Bold"/>
              </a:rPr>
              <a:t>Sistem UPU Online</a:t>
            </a:r>
          </a:p>
        </p:txBody>
      </p:sp>
      <p:sp>
        <p:nvSpPr>
          <p:cNvPr name="TextBox 28" id="28"/>
          <p:cNvSpPr txBox="true"/>
          <p:nvPr/>
        </p:nvSpPr>
        <p:spPr>
          <a:xfrm rot="0">
            <a:off x="9507331" y="2581681"/>
            <a:ext cx="7373685" cy="775876"/>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Pelajar diberi 12 pilihan program pengajian semasa permohonan UPU.</a:t>
            </a:r>
          </a:p>
        </p:txBody>
      </p:sp>
      <p:sp>
        <p:nvSpPr>
          <p:cNvPr name="TextBox 29" id="29"/>
          <p:cNvSpPr txBox="true"/>
          <p:nvPr/>
        </p:nvSpPr>
        <p:spPr>
          <a:xfrm rot="0">
            <a:off x="9381674" y="4669114"/>
            <a:ext cx="8110305" cy="1146188"/>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Penawaran program pengajian IPTA berdasarkan sistem meritokrasi; 90% akademik, 10% kokurikulum.</a:t>
            </a:r>
          </a:p>
        </p:txBody>
      </p:sp>
      <p:sp>
        <p:nvSpPr>
          <p:cNvPr name="TextBox 30" id="30"/>
          <p:cNvSpPr txBox="true"/>
          <p:nvPr/>
        </p:nvSpPr>
        <p:spPr>
          <a:xfrm rot="0">
            <a:off x="9519665" y="6856981"/>
            <a:ext cx="7373685" cy="1146188"/>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Kejayaan mendapat pilihan utama UPU bergantung kepada beberapa faktor dan keupayaan menyusun 12 pilihan.</a:t>
            </a:r>
          </a:p>
        </p:txBody>
      </p:sp>
      <p:grpSp>
        <p:nvGrpSpPr>
          <p:cNvPr name="Group 31" id="31"/>
          <p:cNvGrpSpPr/>
          <p:nvPr/>
        </p:nvGrpSpPr>
        <p:grpSpPr>
          <a:xfrm rot="0">
            <a:off x="7417716" y="2100053"/>
            <a:ext cx="10236924" cy="4122002"/>
            <a:chOff x="0" y="0"/>
            <a:chExt cx="2696145" cy="1085630"/>
          </a:xfrm>
        </p:grpSpPr>
        <p:sp>
          <p:nvSpPr>
            <p:cNvPr name="Freeform 32" id="32"/>
            <p:cNvSpPr/>
            <p:nvPr/>
          </p:nvSpPr>
          <p:spPr>
            <a:xfrm flipH="false" flipV="false" rot="0">
              <a:off x="0" y="0"/>
              <a:ext cx="2696145" cy="1085630"/>
            </a:xfrm>
            <a:custGeom>
              <a:avLst/>
              <a:gdLst/>
              <a:ahLst/>
              <a:cxnLst/>
              <a:rect r="r" b="b" t="t" l="l"/>
              <a:pathLst>
                <a:path h="1085630" w="2696145">
                  <a:moveTo>
                    <a:pt x="0" y="0"/>
                  </a:moveTo>
                  <a:lnTo>
                    <a:pt x="2696145" y="0"/>
                  </a:lnTo>
                  <a:lnTo>
                    <a:pt x="2696145" y="1085630"/>
                  </a:lnTo>
                  <a:lnTo>
                    <a:pt x="0" y="1085630"/>
                  </a:lnTo>
                  <a:close/>
                </a:path>
              </a:pathLst>
            </a:custGeom>
            <a:solidFill>
              <a:srgbClr val="272727">
                <a:alpha val="80000"/>
              </a:srgbClr>
            </a:solidFill>
          </p:spPr>
        </p:sp>
        <p:sp>
          <p:nvSpPr>
            <p:cNvPr name="TextBox 33" id="33"/>
            <p:cNvSpPr txBox="true"/>
            <p:nvPr/>
          </p:nvSpPr>
          <p:spPr>
            <a:xfrm>
              <a:off x="0" y="-57150"/>
              <a:ext cx="2696145" cy="114278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1354" y="9893479"/>
            <a:ext cx="16583520" cy="1074361"/>
            <a:chOff x="0" y="0"/>
            <a:chExt cx="5405821" cy="350215"/>
          </a:xfrm>
        </p:grpSpPr>
        <p:sp>
          <p:nvSpPr>
            <p:cNvPr name="Freeform 3" id="3"/>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143947"/>
            </a:solidFill>
          </p:spPr>
        </p:sp>
        <p:sp>
          <p:nvSpPr>
            <p:cNvPr name="TextBox 4" id="4"/>
            <p:cNvSpPr txBox="true"/>
            <p:nvPr/>
          </p:nvSpPr>
          <p:spPr>
            <a:xfrm>
              <a:off x="101600" y="-57150"/>
              <a:ext cx="5202621" cy="4073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80973" y="9893479"/>
            <a:ext cx="13266646" cy="1074361"/>
            <a:chOff x="0" y="0"/>
            <a:chExt cx="4324602" cy="350215"/>
          </a:xfrm>
        </p:grpSpPr>
        <p:sp>
          <p:nvSpPr>
            <p:cNvPr name="Freeform 6" id="6"/>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9FD41E"/>
            </a:solidFill>
          </p:spPr>
        </p:sp>
        <p:sp>
          <p:nvSpPr>
            <p:cNvPr name="TextBox 7" id="7"/>
            <p:cNvSpPr txBox="true"/>
            <p:nvPr/>
          </p:nvSpPr>
          <p:spPr>
            <a:xfrm>
              <a:off x="101600" y="-57150"/>
              <a:ext cx="4121402" cy="4073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788460">
            <a:off x="-1662871" y="-533333"/>
            <a:ext cx="5082582" cy="2414226"/>
          </a:xfrm>
          <a:custGeom>
            <a:avLst/>
            <a:gdLst/>
            <a:ahLst/>
            <a:cxnLst/>
            <a:rect r="r" b="b" t="t" l="l"/>
            <a:pathLst>
              <a:path h="2414226" w="5082582">
                <a:moveTo>
                  <a:pt x="0" y="0"/>
                </a:moveTo>
                <a:lnTo>
                  <a:pt x="5082582" y="0"/>
                </a:lnTo>
                <a:lnTo>
                  <a:pt x="5082582" y="2414226"/>
                </a:lnTo>
                <a:lnTo>
                  <a:pt x="0" y="2414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7749296">
            <a:off x="14939846" y="-541127"/>
            <a:ext cx="5082582" cy="2414226"/>
          </a:xfrm>
          <a:custGeom>
            <a:avLst/>
            <a:gdLst/>
            <a:ahLst/>
            <a:cxnLst/>
            <a:rect r="r" b="b" t="t" l="l"/>
            <a:pathLst>
              <a:path h="2414226" w="5082582">
                <a:moveTo>
                  <a:pt x="5082582" y="0"/>
                </a:moveTo>
                <a:lnTo>
                  <a:pt x="0" y="0"/>
                </a:lnTo>
                <a:lnTo>
                  <a:pt x="0" y="2414227"/>
                </a:lnTo>
                <a:lnTo>
                  <a:pt x="5082582" y="2414227"/>
                </a:lnTo>
                <a:lnTo>
                  <a:pt x="50825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79222" y="3821028"/>
            <a:ext cx="6879642" cy="4861614"/>
          </a:xfrm>
          <a:custGeom>
            <a:avLst/>
            <a:gdLst/>
            <a:ahLst/>
            <a:cxnLst/>
            <a:rect r="r" b="b" t="t" l="l"/>
            <a:pathLst>
              <a:path h="4861614" w="6879642">
                <a:moveTo>
                  <a:pt x="0" y="0"/>
                </a:moveTo>
                <a:lnTo>
                  <a:pt x="6879642" y="0"/>
                </a:lnTo>
                <a:lnTo>
                  <a:pt x="6879642" y="4861614"/>
                </a:lnTo>
                <a:lnTo>
                  <a:pt x="0" y="4861614"/>
                </a:lnTo>
                <a:lnTo>
                  <a:pt x="0" y="0"/>
                </a:lnTo>
                <a:close/>
              </a:path>
            </a:pathLst>
          </a:custGeom>
          <a:blipFill>
            <a:blip r:embed="rId4"/>
            <a:stretch>
              <a:fillRect l="0" t="0" r="0" b="0"/>
            </a:stretch>
          </a:blipFill>
        </p:spPr>
      </p:sp>
      <p:sp>
        <p:nvSpPr>
          <p:cNvPr name="Freeform 11" id="11"/>
          <p:cNvSpPr/>
          <p:nvPr/>
        </p:nvSpPr>
        <p:spPr>
          <a:xfrm flipH="false" flipV="false" rot="0">
            <a:off x="7393046" y="2327755"/>
            <a:ext cx="6410598" cy="1698809"/>
          </a:xfrm>
          <a:custGeom>
            <a:avLst/>
            <a:gdLst/>
            <a:ahLst/>
            <a:cxnLst/>
            <a:rect r="r" b="b" t="t" l="l"/>
            <a:pathLst>
              <a:path h="1698809" w="6410598">
                <a:moveTo>
                  <a:pt x="0" y="0"/>
                </a:moveTo>
                <a:lnTo>
                  <a:pt x="6410599" y="0"/>
                </a:lnTo>
                <a:lnTo>
                  <a:pt x="6410599" y="1698809"/>
                </a:lnTo>
                <a:lnTo>
                  <a:pt x="0" y="1698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2523843" y="2474659"/>
            <a:ext cx="5106127" cy="1275524"/>
            <a:chOff x="0" y="0"/>
            <a:chExt cx="1626884" cy="406400"/>
          </a:xfrm>
        </p:grpSpPr>
        <p:sp>
          <p:nvSpPr>
            <p:cNvPr name="Freeform 13" id="13"/>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14" id="14"/>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599344" y="2640871"/>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7405381" y="4464501"/>
            <a:ext cx="6410598" cy="1698809"/>
          </a:xfrm>
          <a:custGeom>
            <a:avLst/>
            <a:gdLst/>
            <a:ahLst/>
            <a:cxnLst/>
            <a:rect r="r" b="b" t="t" l="l"/>
            <a:pathLst>
              <a:path h="1698809" w="6410598">
                <a:moveTo>
                  <a:pt x="0" y="0"/>
                </a:moveTo>
                <a:lnTo>
                  <a:pt x="6410599" y="0"/>
                </a:lnTo>
                <a:lnTo>
                  <a:pt x="6410599" y="1698808"/>
                </a:lnTo>
                <a:lnTo>
                  <a:pt x="0" y="16988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12536178" y="4611405"/>
            <a:ext cx="5106127" cy="1275524"/>
            <a:chOff x="0" y="0"/>
            <a:chExt cx="1626884" cy="406400"/>
          </a:xfrm>
        </p:grpSpPr>
        <p:sp>
          <p:nvSpPr>
            <p:cNvPr name="Freeform 18" id="18"/>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19" id="19"/>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7611679" y="4777617"/>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7405381" y="6603055"/>
            <a:ext cx="6410598" cy="1698809"/>
          </a:xfrm>
          <a:custGeom>
            <a:avLst/>
            <a:gdLst/>
            <a:ahLst/>
            <a:cxnLst/>
            <a:rect r="r" b="b" t="t" l="l"/>
            <a:pathLst>
              <a:path h="1698809" w="6410598">
                <a:moveTo>
                  <a:pt x="0" y="0"/>
                </a:moveTo>
                <a:lnTo>
                  <a:pt x="6410599" y="0"/>
                </a:lnTo>
                <a:lnTo>
                  <a:pt x="6410599" y="1698809"/>
                </a:lnTo>
                <a:lnTo>
                  <a:pt x="0" y="1698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2" id="22"/>
          <p:cNvGrpSpPr/>
          <p:nvPr/>
        </p:nvGrpSpPr>
        <p:grpSpPr>
          <a:xfrm rot="0">
            <a:off x="12536178" y="6749959"/>
            <a:ext cx="5106127" cy="1275524"/>
            <a:chOff x="0" y="0"/>
            <a:chExt cx="1626884" cy="406400"/>
          </a:xfrm>
        </p:grpSpPr>
        <p:sp>
          <p:nvSpPr>
            <p:cNvPr name="Freeform 23" id="23"/>
            <p:cNvSpPr/>
            <p:nvPr/>
          </p:nvSpPr>
          <p:spPr>
            <a:xfrm flipH="false" flipV="false" rot="0">
              <a:off x="0" y="0"/>
              <a:ext cx="1626884" cy="406400"/>
            </a:xfrm>
            <a:custGeom>
              <a:avLst/>
              <a:gdLst/>
              <a:ahLst/>
              <a:cxnLst/>
              <a:rect r="r" b="b" t="t" l="l"/>
              <a:pathLst>
                <a:path h="406400" w="1626884">
                  <a:moveTo>
                    <a:pt x="1423684" y="0"/>
                  </a:moveTo>
                  <a:cubicBezTo>
                    <a:pt x="1535908" y="0"/>
                    <a:pt x="1626884" y="90976"/>
                    <a:pt x="1626884" y="203200"/>
                  </a:cubicBezTo>
                  <a:cubicBezTo>
                    <a:pt x="1626884" y="315424"/>
                    <a:pt x="1535908" y="406400"/>
                    <a:pt x="1423684" y="406400"/>
                  </a:cubicBezTo>
                  <a:lnTo>
                    <a:pt x="203200" y="406400"/>
                  </a:lnTo>
                  <a:cubicBezTo>
                    <a:pt x="90976" y="406400"/>
                    <a:pt x="0" y="315424"/>
                    <a:pt x="0" y="203200"/>
                  </a:cubicBezTo>
                  <a:cubicBezTo>
                    <a:pt x="0" y="90976"/>
                    <a:pt x="90976" y="0"/>
                    <a:pt x="203200" y="0"/>
                  </a:cubicBezTo>
                  <a:close/>
                </a:path>
              </a:pathLst>
            </a:custGeom>
            <a:solidFill>
              <a:srgbClr val="143947"/>
            </a:solidFill>
          </p:spPr>
        </p:sp>
        <p:sp>
          <p:nvSpPr>
            <p:cNvPr name="TextBox 24" id="24"/>
            <p:cNvSpPr txBox="true"/>
            <p:nvPr/>
          </p:nvSpPr>
          <p:spPr>
            <a:xfrm>
              <a:off x="0" y="-57150"/>
              <a:ext cx="1626884" cy="46355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7611679" y="6916171"/>
            <a:ext cx="1037685" cy="1037685"/>
          </a:xfrm>
          <a:custGeom>
            <a:avLst/>
            <a:gdLst/>
            <a:ahLst/>
            <a:cxnLst/>
            <a:rect r="r" b="b" t="t" l="l"/>
            <a:pathLst>
              <a:path h="1037685" w="1037685">
                <a:moveTo>
                  <a:pt x="0" y="0"/>
                </a:moveTo>
                <a:lnTo>
                  <a:pt x="1037685" y="0"/>
                </a:lnTo>
                <a:lnTo>
                  <a:pt x="1037685" y="1037685"/>
                </a:lnTo>
                <a:lnTo>
                  <a:pt x="0" y="103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711477" y="1711858"/>
            <a:ext cx="6496167" cy="2109170"/>
          </a:xfrm>
          <a:prstGeom prst="rect">
            <a:avLst/>
          </a:prstGeom>
        </p:spPr>
        <p:txBody>
          <a:bodyPr anchor="t" rtlCol="false" tIns="0" lIns="0" bIns="0" rIns="0">
            <a:spAutoFit/>
          </a:bodyPr>
          <a:lstStyle/>
          <a:p>
            <a:pPr algn="ctr">
              <a:lnSpc>
                <a:spcPts val="5460"/>
              </a:lnSpc>
            </a:pPr>
            <a:r>
              <a:rPr lang="en-US" b="true" sz="4748">
                <a:solidFill>
                  <a:srgbClr val="000000"/>
                </a:solidFill>
                <a:latin typeface="Poppins Bold"/>
                <a:ea typeface="Poppins Bold"/>
                <a:cs typeface="Poppins Bold"/>
                <a:sym typeface="Poppins Bold"/>
              </a:rPr>
              <a:t>Bahagian Kemasukan Pelajar IPTA</a:t>
            </a:r>
          </a:p>
        </p:txBody>
      </p:sp>
      <p:sp>
        <p:nvSpPr>
          <p:cNvPr name="TextBox 27" id="27"/>
          <p:cNvSpPr txBox="true"/>
          <p:nvPr/>
        </p:nvSpPr>
        <p:spPr>
          <a:xfrm rot="0">
            <a:off x="-740713" y="8654067"/>
            <a:ext cx="9400545" cy="742209"/>
          </a:xfrm>
          <a:prstGeom prst="rect">
            <a:avLst/>
          </a:prstGeom>
        </p:spPr>
        <p:txBody>
          <a:bodyPr anchor="t" rtlCol="false" tIns="0" lIns="0" bIns="0" rIns="0">
            <a:spAutoFit/>
          </a:bodyPr>
          <a:lstStyle/>
          <a:p>
            <a:pPr algn="ctr">
              <a:lnSpc>
                <a:spcPts val="5460"/>
              </a:lnSpc>
            </a:pPr>
            <a:r>
              <a:rPr lang="en-US" b="true" sz="4748">
                <a:solidFill>
                  <a:srgbClr val="000000"/>
                </a:solidFill>
                <a:latin typeface="Poppins Bold"/>
                <a:ea typeface="Poppins Bold"/>
                <a:cs typeface="Poppins Bold"/>
                <a:sym typeface="Poppins Bold"/>
              </a:rPr>
              <a:t>Sistem UPU Online</a:t>
            </a:r>
          </a:p>
        </p:txBody>
      </p:sp>
      <p:sp>
        <p:nvSpPr>
          <p:cNvPr name="TextBox 28" id="28"/>
          <p:cNvSpPr txBox="true"/>
          <p:nvPr/>
        </p:nvSpPr>
        <p:spPr>
          <a:xfrm rot="0">
            <a:off x="9507331" y="2581681"/>
            <a:ext cx="7373685" cy="775876"/>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Pelajar diberi 12 pilihan program pengajian semasa permohonan UPU.</a:t>
            </a:r>
          </a:p>
        </p:txBody>
      </p:sp>
      <p:sp>
        <p:nvSpPr>
          <p:cNvPr name="TextBox 29" id="29"/>
          <p:cNvSpPr txBox="true"/>
          <p:nvPr/>
        </p:nvSpPr>
        <p:spPr>
          <a:xfrm rot="0">
            <a:off x="9381674" y="4669114"/>
            <a:ext cx="8110305" cy="1146188"/>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Penawaran program pengajian IPTA berdasarkan sistem meritokrasi; 90% akademik, 10% kokurikulum.</a:t>
            </a:r>
          </a:p>
        </p:txBody>
      </p:sp>
      <p:sp>
        <p:nvSpPr>
          <p:cNvPr name="TextBox 30" id="30"/>
          <p:cNvSpPr txBox="true"/>
          <p:nvPr/>
        </p:nvSpPr>
        <p:spPr>
          <a:xfrm rot="0">
            <a:off x="9519665" y="6856981"/>
            <a:ext cx="7373685" cy="1146188"/>
          </a:xfrm>
          <a:prstGeom prst="rect">
            <a:avLst/>
          </a:prstGeom>
        </p:spPr>
        <p:txBody>
          <a:bodyPr anchor="t" rtlCol="false" tIns="0" lIns="0" bIns="0" rIns="0">
            <a:spAutoFit/>
          </a:bodyPr>
          <a:lstStyle/>
          <a:p>
            <a:pPr algn="l">
              <a:lnSpc>
                <a:spcPts val="2934"/>
              </a:lnSpc>
            </a:pPr>
            <a:r>
              <a:rPr lang="en-US" sz="2551">
                <a:solidFill>
                  <a:srgbClr val="FFFFFF"/>
                </a:solidFill>
                <a:latin typeface="Poppins"/>
                <a:ea typeface="Poppins"/>
                <a:cs typeface="Poppins"/>
                <a:sym typeface="Poppins"/>
              </a:rPr>
              <a:t>Kejayaan mendapat pilihan utama UPU bergantung kepada beberapa faktor dan keupayaan menyusun 12 pilihan.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19427"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670528" y="-823531"/>
            <a:ext cx="8715274" cy="10994078"/>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44669" t="0" r="-44669" b="0"/>
              </a:stretch>
            </a:blipFill>
          </p:spPr>
        </p:sp>
      </p:grpSp>
      <p:grpSp>
        <p:nvGrpSpPr>
          <p:cNvPr name="Group 7" id="7"/>
          <p:cNvGrpSpPr/>
          <p:nvPr/>
        </p:nvGrpSpPr>
        <p:grpSpPr>
          <a:xfrm rot="-10800000">
            <a:off x="11375279"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8082293"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2417443"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9223174" y="11041698"/>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9322014"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10130874"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10201722"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sp>
        <p:nvSpPr>
          <p:cNvPr name="Freeform 22" id="22"/>
          <p:cNvSpPr/>
          <p:nvPr/>
        </p:nvSpPr>
        <p:spPr>
          <a:xfrm flipH="false" flipV="false" rot="0">
            <a:off x="2052306" y="4943252"/>
            <a:ext cx="7857766" cy="3743154"/>
          </a:xfrm>
          <a:custGeom>
            <a:avLst/>
            <a:gdLst/>
            <a:ahLst/>
            <a:cxnLst/>
            <a:rect r="r" b="b" t="t" l="l"/>
            <a:pathLst>
              <a:path h="3743154" w="7857766">
                <a:moveTo>
                  <a:pt x="0" y="0"/>
                </a:moveTo>
                <a:lnTo>
                  <a:pt x="7857766" y="0"/>
                </a:lnTo>
                <a:lnTo>
                  <a:pt x="7857766" y="3743155"/>
                </a:lnTo>
                <a:lnTo>
                  <a:pt x="0" y="3743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785455" y="1786290"/>
            <a:ext cx="10885073" cy="3062550"/>
          </a:xfrm>
          <a:prstGeom prst="rect">
            <a:avLst/>
          </a:prstGeom>
        </p:spPr>
        <p:txBody>
          <a:bodyPr anchor="t" rtlCol="false" tIns="0" lIns="0" bIns="0" rIns="0">
            <a:spAutoFit/>
          </a:bodyPr>
          <a:lstStyle/>
          <a:p>
            <a:pPr algn="just" marL="678854" indent="-339427" lvl="1">
              <a:lnSpc>
                <a:spcPts val="4087"/>
              </a:lnSpc>
              <a:buFont typeface="Arial"/>
              <a:buChar char="•"/>
            </a:pPr>
            <a:r>
              <a:rPr lang="en-US" sz="3144">
                <a:solidFill>
                  <a:srgbClr val="272727"/>
                </a:solidFill>
                <a:latin typeface="Poppins"/>
                <a:ea typeface="Poppins"/>
                <a:cs typeface="Poppins"/>
                <a:sym typeface="Poppins"/>
              </a:rPr>
              <a:t>Pengetahuan kerjaya adalah penting supaya pelajar KMSw dapat memilih program pengajian bersesuaian dengan minat dan pencapaian merit. </a:t>
            </a:r>
          </a:p>
          <a:p>
            <a:pPr algn="just" marL="678854" indent="-339427" lvl="1">
              <a:lnSpc>
                <a:spcPts val="4087"/>
              </a:lnSpc>
              <a:buFont typeface="Arial"/>
              <a:buChar char="•"/>
            </a:pPr>
            <a:r>
              <a:rPr lang="en-US" sz="3144">
                <a:solidFill>
                  <a:srgbClr val="272727"/>
                </a:solidFill>
                <a:latin typeface="Poppins"/>
                <a:ea typeface="Poppins"/>
                <a:cs typeface="Poppins"/>
                <a:sym typeface="Poppins"/>
              </a:rPr>
              <a:t>Aplikasi e-UPU Poket dan laman web e-Panduan UPU sebagai rujukan utama pelajar matrikulasi.</a:t>
            </a:r>
          </a:p>
          <a:p>
            <a:pPr algn="just">
              <a:lnSpc>
                <a:spcPts val="4087"/>
              </a:lnSpc>
            </a:pPr>
          </a:p>
        </p:txBody>
      </p:sp>
      <p:sp>
        <p:nvSpPr>
          <p:cNvPr name="TextBox 24" id="24"/>
          <p:cNvSpPr txBox="true"/>
          <p:nvPr/>
        </p:nvSpPr>
        <p:spPr>
          <a:xfrm rot="0">
            <a:off x="1040401" y="1009650"/>
            <a:ext cx="5461063" cy="729853"/>
          </a:xfrm>
          <a:prstGeom prst="rect">
            <a:avLst/>
          </a:prstGeom>
        </p:spPr>
        <p:txBody>
          <a:bodyPr anchor="t" rtlCol="false" tIns="0" lIns="0" bIns="0" rIns="0">
            <a:spAutoFit/>
          </a:bodyPr>
          <a:lstStyle/>
          <a:p>
            <a:pPr algn="l">
              <a:lnSpc>
                <a:spcPts val="5329"/>
              </a:lnSpc>
            </a:pPr>
            <a:r>
              <a:rPr lang="en-US" sz="4716" spc="-141" b="true">
                <a:solidFill>
                  <a:srgbClr val="272727"/>
                </a:solidFill>
                <a:latin typeface="Poppins Bold"/>
                <a:ea typeface="Poppins Bold"/>
                <a:cs typeface="Poppins Bold"/>
                <a:sym typeface="Poppins Bold"/>
              </a:rPr>
              <a:t>LATARBELAKANG</a:t>
            </a:r>
          </a:p>
        </p:txBody>
      </p:sp>
      <p:sp>
        <p:nvSpPr>
          <p:cNvPr name="TextBox 25" id="25"/>
          <p:cNvSpPr txBox="true"/>
          <p:nvPr/>
        </p:nvSpPr>
        <p:spPr>
          <a:xfrm rot="0">
            <a:off x="2280810" y="5694793"/>
            <a:ext cx="2895979" cy="2168334"/>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 pelajar mendapat pilihan utama</a:t>
            </a:r>
          </a:p>
          <a:p>
            <a:pPr algn="ctr">
              <a:lnSpc>
                <a:spcPts val="4312"/>
              </a:lnSpc>
            </a:pPr>
            <a:r>
              <a:rPr lang="en-US" sz="3080" b="true">
                <a:solidFill>
                  <a:srgbClr val="272727"/>
                </a:solidFill>
                <a:latin typeface="Canva Sans Bold"/>
                <a:ea typeface="Canva Sans Bold"/>
                <a:cs typeface="Canva Sans Bold"/>
                <a:sym typeface="Canva Sans Bold"/>
              </a:rPr>
              <a:t>KMSw</a:t>
            </a:r>
          </a:p>
        </p:txBody>
      </p:sp>
      <p:sp>
        <p:nvSpPr>
          <p:cNvPr name="TextBox 26" id="26"/>
          <p:cNvSpPr txBox="true"/>
          <p:nvPr/>
        </p:nvSpPr>
        <p:spPr>
          <a:xfrm rot="0">
            <a:off x="4965611" y="5229544"/>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2021</a:t>
            </a:r>
          </a:p>
        </p:txBody>
      </p:sp>
      <p:sp>
        <p:nvSpPr>
          <p:cNvPr name="TextBox 27" id="27"/>
          <p:cNvSpPr txBox="true"/>
          <p:nvPr/>
        </p:nvSpPr>
        <p:spPr>
          <a:xfrm rot="0">
            <a:off x="4952926" y="6523124"/>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2022</a:t>
            </a:r>
          </a:p>
        </p:txBody>
      </p:sp>
      <p:sp>
        <p:nvSpPr>
          <p:cNvPr name="TextBox 28" id="28"/>
          <p:cNvSpPr txBox="true"/>
          <p:nvPr/>
        </p:nvSpPr>
        <p:spPr>
          <a:xfrm rot="0">
            <a:off x="4990981" y="7805976"/>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19427" y="8686407"/>
            <a:ext cx="5637978" cy="1818856"/>
            <a:chOff x="0" y="0"/>
            <a:chExt cx="1318923" cy="425495"/>
          </a:xfrm>
        </p:grpSpPr>
        <p:sp>
          <p:nvSpPr>
            <p:cNvPr name="Freeform 3" id="3"/>
            <p:cNvSpPr/>
            <p:nvPr/>
          </p:nvSpPr>
          <p:spPr>
            <a:xfrm flipH="false" flipV="false" rot="0">
              <a:off x="0" y="0"/>
              <a:ext cx="1318923" cy="425495"/>
            </a:xfrm>
            <a:custGeom>
              <a:avLst/>
              <a:gdLst/>
              <a:ahLst/>
              <a:cxnLst/>
              <a:rect r="r" b="b" t="t" l="l"/>
              <a:pathLst>
                <a:path h="425495" w="1318923">
                  <a:moveTo>
                    <a:pt x="659461" y="0"/>
                  </a:moveTo>
                  <a:lnTo>
                    <a:pt x="1318923" y="425495"/>
                  </a:lnTo>
                  <a:lnTo>
                    <a:pt x="0" y="425495"/>
                  </a:lnTo>
                  <a:lnTo>
                    <a:pt x="659461" y="0"/>
                  </a:lnTo>
                  <a:close/>
                </a:path>
              </a:pathLst>
            </a:custGeom>
            <a:solidFill>
              <a:srgbClr val="9FD41E"/>
            </a:solidFill>
          </p:spPr>
        </p:sp>
        <p:sp>
          <p:nvSpPr>
            <p:cNvPr name="TextBox 4" id="4"/>
            <p:cNvSpPr txBox="true"/>
            <p:nvPr/>
          </p:nvSpPr>
          <p:spPr>
            <a:xfrm>
              <a:off x="206082" y="140401"/>
              <a:ext cx="906759" cy="25470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670528" y="-823531"/>
            <a:ext cx="8715274" cy="10994078"/>
            <a:chOff x="0" y="0"/>
            <a:chExt cx="17786096" cy="22436671"/>
          </a:xfrm>
        </p:grpSpPr>
        <p:sp>
          <p:nvSpPr>
            <p:cNvPr name="Freeform 6" id="6"/>
            <p:cNvSpPr/>
            <p:nvPr/>
          </p:nvSpPr>
          <p:spPr>
            <a:xfrm flipH="false" flipV="false" rot="0">
              <a:off x="0" y="0"/>
              <a:ext cx="17786096" cy="22436710"/>
            </a:xfrm>
            <a:custGeom>
              <a:avLst/>
              <a:gdLst/>
              <a:ahLst/>
              <a:cxnLst/>
              <a:rect r="r" b="b" t="t" l="l"/>
              <a:pathLst>
                <a:path h="22436710" w="17786096">
                  <a:moveTo>
                    <a:pt x="9194800" y="0"/>
                  </a:moveTo>
                  <a:lnTo>
                    <a:pt x="2760091" y="13191110"/>
                  </a:lnTo>
                  <a:lnTo>
                    <a:pt x="0" y="22436710"/>
                  </a:lnTo>
                  <a:lnTo>
                    <a:pt x="17786096" y="22436710"/>
                  </a:lnTo>
                  <a:lnTo>
                    <a:pt x="17786096" y="16891"/>
                  </a:lnTo>
                  <a:lnTo>
                    <a:pt x="9194800" y="0"/>
                  </a:lnTo>
                  <a:close/>
                </a:path>
              </a:pathLst>
            </a:custGeom>
            <a:blipFill>
              <a:blip r:embed="rId2"/>
              <a:stretch>
                <a:fillRect l="-44669" t="0" r="-44669" b="0"/>
              </a:stretch>
            </a:blipFill>
          </p:spPr>
        </p:sp>
      </p:grpSp>
      <p:grpSp>
        <p:nvGrpSpPr>
          <p:cNvPr name="Group 7" id="7"/>
          <p:cNvGrpSpPr/>
          <p:nvPr/>
        </p:nvGrpSpPr>
        <p:grpSpPr>
          <a:xfrm rot="-10800000">
            <a:off x="11375279" y="-783547"/>
            <a:ext cx="5185700" cy="3086528"/>
            <a:chOff x="0" y="0"/>
            <a:chExt cx="1032362" cy="614462"/>
          </a:xfrm>
        </p:grpSpPr>
        <p:sp>
          <p:nvSpPr>
            <p:cNvPr name="Freeform 8" id="8"/>
            <p:cNvSpPr/>
            <p:nvPr/>
          </p:nvSpPr>
          <p:spPr>
            <a:xfrm flipH="false" flipV="false" rot="0">
              <a:off x="0" y="0"/>
              <a:ext cx="1032362" cy="614462"/>
            </a:xfrm>
            <a:custGeom>
              <a:avLst/>
              <a:gdLst/>
              <a:ahLst/>
              <a:cxnLst/>
              <a:rect r="r" b="b" t="t" l="l"/>
              <a:pathLst>
                <a:path h="614462" w="1032362">
                  <a:moveTo>
                    <a:pt x="516181" y="0"/>
                  </a:moveTo>
                  <a:lnTo>
                    <a:pt x="1032362" y="614462"/>
                  </a:lnTo>
                  <a:lnTo>
                    <a:pt x="0" y="614462"/>
                  </a:lnTo>
                  <a:lnTo>
                    <a:pt x="516181" y="0"/>
                  </a:lnTo>
                  <a:close/>
                </a:path>
              </a:pathLst>
            </a:custGeom>
            <a:solidFill>
              <a:srgbClr val="143947"/>
            </a:solidFill>
          </p:spPr>
        </p:sp>
        <p:sp>
          <p:nvSpPr>
            <p:cNvPr name="TextBox 9" id="9"/>
            <p:cNvSpPr txBox="true"/>
            <p:nvPr/>
          </p:nvSpPr>
          <p:spPr>
            <a:xfrm>
              <a:off x="161307" y="228136"/>
              <a:ext cx="709749" cy="342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375750">
            <a:off x="8082293" y="5407411"/>
            <a:ext cx="6716297" cy="2610548"/>
            <a:chOff x="0" y="0"/>
            <a:chExt cx="1076951" cy="418598"/>
          </a:xfrm>
        </p:grpSpPr>
        <p:sp>
          <p:nvSpPr>
            <p:cNvPr name="Freeform 11" id="11"/>
            <p:cNvSpPr/>
            <p:nvPr/>
          </p:nvSpPr>
          <p:spPr>
            <a:xfrm flipH="false" flipV="false" rot="0">
              <a:off x="0" y="0"/>
              <a:ext cx="1076951" cy="418598"/>
            </a:xfrm>
            <a:custGeom>
              <a:avLst/>
              <a:gdLst/>
              <a:ahLst/>
              <a:cxnLst/>
              <a:rect r="r" b="b" t="t" l="l"/>
              <a:pathLst>
                <a:path h="418598" w="1076951">
                  <a:moveTo>
                    <a:pt x="538475" y="0"/>
                  </a:moveTo>
                  <a:lnTo>
                    <a:pt x="1076951" y="418598"/>
                  </a:lnTo>
                  <a:lnTo>
                    <a:pt x="0" y="418598"/>
                  </a:lnTo>
                  <a:lnTo>
                    <a:pt x="538475" y="0"/>
                  </a:lnTo>
                  <a:close/>
                </a:path>
              </a:pathLst>
            </a:custGeom>
            <a:solidFill>
              <a:srgbClr val="143947"/>
            </a:solidFill>
          </p:spPr>
        </p:sp>
        <p:sp>
          <p:nvSpPr>
            <p:cNvPr name="TextBox 12" id="12"/>
            <p:cNvSpPr txBox="true"/>
            <p:nvPr/>
          </p:nvSpPr>
          <p:spPr>
            <a:xfrm>
              <a:off x="168274" y="137199"/>
              <a:ext cx="740404" cy="25149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7907321">
            <a:off x="12417443" y="-311760"/>
            <a:ext cx="6789599" cy="322506"/>
          </a:xfrm>
          <a:custGeom>
            <a:avLst/>
            <a:gdLst/>
            <a:ahLst/>
            <a:cxnLst/>
            <a:rect r="r" b="b" t="t" l="l"/>
            <a:pathLst>
              <a:path h="322506" w="6789599">
                <a:moveTo>
                  <a:pt x="0" y="0"/>
                </a:moveTo>
                <a:lnTo>
                  <a:pt x="6789599" y="0"/>
                </a:lnTo>
                <a:lnTo>
                  <a:pt x="6789599" y="322506"/>
                </a:lnTo>
                <a:lnTo>
                  <a:pt x="0" y="322506"/>
                </a:lnTo>
                <a:lnTo>
                  <a:pt x="0" y="0"/>
                </a:lnTo>
                <a:close/>
              </a:path>
            </a:pathLst>
          </a:custGeom>
          <a:blipFill>
            <a:blip r:embed="rId3">
              <a:alphaModFix amt="80000"/>
            </a:blip>
            <a:stretch>
              <a:fillRect l="0" t="0" r="0" b="0"/>
            </a:stretch>
          </a:blipFill>
        </p:spPr>
      </p:sp>
      <p:sp>
        <p:nvSpPr>
          <p:cNvPr name="Freeform 14" id="14"/>
          <p:cNvSpPr/>
          <p:nvPr/>
        </p:nvSpPr>
        <p:spPr>
          <a:xfrm flipH="false" flipV="false" rot="4161755">
            <a:off x="9223174" y="11041698"/>
            <a:ext cx="5407008" cy="256833"/>
          </a:xfrm>
          <a:custGeom>
            <a:avLst/>
            <a:gdLst/>
            <a:ahLst/>
            <a:cxnLst/>
            <a:rect r="r" b="b" t="t" l="l"/>
            <a:pathLst>
              <a:path h="256833" w="5407008">
                <a:moveTo>
                  <a:pt x="0" y="0"/>
                </a:moveTo>
                <a:lnTo>
                  <a:pt x="5407008" y="0"/>
                </a:lnTo>
                <a:lnTo>
                  <a:pt x="5407008" y="256833"/>
                </a:lnTo>
                <a:lnTo>
                  <a:pt x="0" y="256833"/>
                </a:lnTo>
                <a:lnTo>
                  <a:pt x="0" y="0"/>
                </a:lnTo>
                <a:close/>
              </a:path>
            </a:pathLst>
          </a:custGeom>
          <a:blipFill>
            <a:blip r:embed="rId3">
              <a:alphaModFix amt="80000"/>
            </a:blip>
            <a:stretch>
              <a:fillRect l="0" t="0" r="0" b="0"/>
            </a:stretch>
          </a:blipFill>
        </p:spPr>
      </p:sp>
      <p:grpSp>
        <p:nvGrpSpPr>
          <p:cNvPr name="Group 15" id="15"/>
          <p:cNvGrpSpPr/>
          <p:nvPr/>
        </p:nvGrpSpPr>
        <p:grpSpPr>
          <a:xfrm rot="7903244">
            <a:off x="9322014" y="2841310"/>
            <a:ext cx="8661734" cy="1610200"/>
            <a:chOff x="0" y="0"/>
            <a:chExt cx="2032229" cy="377787"/>
          </a:xfrm>
        </p:grpSpPr>
        <p:sp>
          <p:nvSpPr>
            <p:cNvPr name="Freeform 16" id="16"/>
            <p:cNvSpPr/>
            <p:nvPr/>
          </p:nvSpPr>
          <p:spPr>
            <a:xfrm flipH="false" flipV="false" rot="0">
              <a:off x="0" y="0"/>
              <a:ext cx="2032228" cy="377787"/>
            </a:xfrm>
            <a:custGeom>
              <a:avLst/>
              <a:gdLst/>
              <a:ahLst/>
              <a:cxnLst/>
              <a:rect r="r" b="b" t="t" l="l"/>
              <a:pathLst>
                <a:path h="377787" w="2032228">
                  <a:moveTo>
                    <a:pt x="1016114" y="0"/>
                  </a:moveTo>
                  <a:lnTo>
                    <a:pt x="2032228" y="377787"/>
                  </a:lnTo>
                  <a:lnTo>
                    <a:pt x="0" y="377787"/>
                  </a:lnTo>
                  <a:lnTo>
                    <a:pt x="1016114" y="0"/>
                  </a:lnTo>
                  <a:close/>
                </a:path>
              </a:pathLst>
            </a:custGeom>
            <a:solidFill>
              <a:srgbClr val="9FD41E"/>
            </a:solidFill>
          </p:spPr>
        </p:sp>
        <p:sp>
          <p:nvSpPr>
            <p:cNvPr name="TextBox 17" id="17"/>
            <p:cNvSpPr txBox="true"/>
            <p:nvPr/>
          </p:nvSpPr>
          <p:spPr>
            <a:xfrm>
              <a:off x="317536" y="118251"/>
              <a:ext cx="1397157" cy="23255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572885">
            <a:off x="10130874" y="4411855"/>
            <a:ext cx="5759608" cy="1769170"/>
            <a:chOff x="0" y="0"/>
            <a:chExt cx="1578447" cy="484849"/>
          </a:xfrm>
        </p:grpSpPr>
        <p:sp>
          <p:nvSpPr>
            <p:cNvPr name="Freeform 19" id="19"/>
            <p:cNvSpPr/>
            <p:nvPr/>
          </p:nvSpPr>
          <p:spPr>
            <a:xfrm flipH="false" flipV="false" rot="0">
              <a:off x="0" y="0"/>
              <a:ext cx="1578447" cy="484849"/>
            </a:xfrm>
            <a:custGeom>
              <a:avLst/>
              <a:gdLst/>
              <a:ahLst/>
              <a:cxnLst/>
              <a:rect r="r" b="b" t="t" l="l"/>
              <a:pathLst>
                <a:path h="484849" w="1578447">
                  <a:moveTo>
                    <a:pt x="789223" y="0"/>
                  </a:moveTo>
                  <a:lnTo>
                    <a:pt x="1578447" y="484849"/>
                  </a:lnTo>
                  <a:lnTo>
                    <a:pt x="0" y="484849"/>
                  </a:lnTo>
                  <a:lnTo>
                    <a:pt x="789223" y="0"/>
                  </a:lnTo>
                  <a:close/>
                </a:path>
              </a:pathLst>
            </a:custGeom>
            <a:solidFill>
              <a:srgbClr val="9FD41E"/>
            </a:solidFill>
          </p:spPr>
        </p:sp>
        <p:sp>
          <p:nvSpPr>
            <p:cNvPr name="TextBox 20" id="20"/>
            <p:cNvSpPr txBox="true"/>
            <p:nvPr/>
          </p:nvSpPr>
          <p:spPr>
            <a:xfrm>
              <a:off x="246632" y="167959"/>
              <a:ext cx="1085182" cy="28225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338981">
            <a:off x="10201722" y="6165836"/>
            <a:ext cx="3373711" cy="160251"/>
          </a:xfrm>
          <a:custGeom>
            <a:avLst/>
            <a:gdLst/>
            <a:ahLst/>
            <a:cxnLst/>
            <a:rect r="r" b="b" t="t" l="l"/>
            <a:pathLst>
              <a:path h="160251" w="3373711">
                <a:moveTo>
                  <a:pt x="0" y="0"/>
                </a:moveTo>
                <a:lnTo>
                  <a:pt x="3373711" y="0"/>
                </a:lnTo>
                <a:lnTo>
                  <a:pt x="3373711" y="160252"/>
                </a:lnTo>
                <a:lnTo>
                  <a:pt x="0" y="160252"/>
                </a:lnTo>
                <a:lnTo>
                  <a:pt x="0" y="0"/>
                </a:lnTo>
                <a:close/>
              </a:path>
            </a:pathLst>
          </a:custGeom>
          <a:blipFill>
            <a:blip r:embed="rId3">
              <a:alphaModFix amt="80000"/>
            </a:blip>
            <a:stretch>
              <a:fillRect l="0" t="0" r="0" b="0"/>
            </a:stretch>
          </a:blipFill>
        </p:spPr>
      </p:sp>
      <p:sp>
        <p:nvSpPr>
          <p:cNvPr name="Freeform 22" id="22"/>
          <p:cNvSpPr/>
          <p:nvPr/>
        </p:nvSpPr>
        <p:spPr>
          <a:xfrm flipH="false" flipV="false" rot="0">
            <a:off x="2052306" y="4943252"/>
            <a:ext cx="7857766" cy="3743154"/>
          </a:xfrm>
          <a:custGeom>
            <a:avLst/>
            <a:gdLst/>
            <a:ahLst/>
            <a:cxnLst/>
            <a:rect r="r" b="b" t="t" l="l"/>
            <a:pathLst>
              <a:path h="3743154" w="7857766">
                <a:moveTo>
                  <a:pt x="0" y="0"/>
                </a:moveTo>
                <a:lnTo>
                  <a:pt x="7857766" y="0"/>
                </a:lnTo>
                <a:lnTo>
                  <a:pt x="7857766" y="3743155"/>
                </a:lnTo>
                <a:lnTo>
                  <a:pt x="0" y="3743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785455" y="1786290"/>
            <a:ext cx="10885073" cy="3062550"/>
          </a:xfrm>
          <a:prstGeom prst="rect">
            <a:avLst/>
          </a:prstGeom>
        </p:spPr>
        <p:txBody>
          <a:bodyPr anchor="t" rtlCol="false" tIns="0" lIns="0" bIns="0" rIns="0">
            <a:spAutoFit/>
          </a:bodyPr>
          <a:lstStyle/>
          <a:p>
            <a:pPr algn="just" marL="678854" indent="-339427" lvl="1">
              <a:lnSpc>
                <a:spcPts val="4087"/>
              </a:lnSpc>
              <a:buFont typeface="Arial"/>
              <a:buChar char="•"/>
            </a:pPr>
            <a:r>
              <a:rPr lang="en-US" sz="3144">
                <a:solidFill>
                  <a:srgbClr val="272727"/>
                </a:solidFill>
                <a:latin typeface="Poppins"/>
                <a:ea typeface="Poppins"/>
                <a:cs typeface="Poppins"/>
                <a:sym typeface="Poppins"/>
              </a:rPr>
              <a:t>Pengetahuan kerjaya adalah penting supaya pelajar KMSw dapat memilih program pengajian bersesuaian dengan minat dan pencapaian merit. </a:t>
            </a:r>
          </a:p>
          <a:p>
            <a:pPr algn="just" marL="678854" indent="-339427" lvl="1">
              <a:lnSpc>
                <a:spcPts val="4087"/>
              </a:lnSpc>
              <a:buFont typeface="Arial"/>
              <a:buChar char="•"/>
            </a:pPr>
            <a:r>
              <a:rPr lang="en-US" sz="3144">
                <a:solidFill>
                  <a:srgbClr val="272727"/>
                </a:solidFill>
                <a:latin typeface="Poppins"/>
                <a:ea typeface="Poppins"/>
                <a:cs typeface="Poppins"/>
                <a:sym typeface="Poppins"/>
              </a:rPr>
              <a:t>Aplikasi e-UPU Poket dan laman web e-Panduan UPU sebagai rujukan utama pelajar matrikulasi.</a:t>
            </a:r>
          </a:p>
          <a:p>
            <a:pPr algn="just">
              <a:lnSpc>
                <a:spcPts val="4087"/>
              </a:lnSpc>
            </a:pPr>
          </a:p>
        </p:txBody>
      </p:sp>
      <p:sp>
        <p:nvSpPr>
          <p:cNvPr name="TextBox 24" id="24"/>
          <p:cNvSpPr txBox="true"/>
          <p:nvPr/>
        </p:nvSpPr>
        <p:spPr>
          <a:xfrm rot="0">
            <a:off x="1040401" y="1009650"/>
            <a:ext cx="5461063" cy="729853"/>
          </a:xfrm>
          <a:prstGeom prst="rect">
            <a:avLst/>
          </a:prstGeom>
        </p:spPr>
        <p:txBody>
          <a:bodyPr anchor="t" rtlCol="false" tIns="0" lIns="0" bIns="0" rIns="0">
            <a:spAutoFit/>
          </a:bodyPr>
          <a:lstStyle/>
          <a:p>
            <a:pPr algn="l">
              <a:lnSpc>
                <a:spcPts val="5329"/>
              </a:lnSpc>
            </a:pPr>
            <a:r>
              <a:rPr lang="en-US" sz="4716" spc="-141" b="true">
                <a:solidFill>
                  <a:srgbClr val="272727"/>
                </a:solidFill>
                <a:latin typeface="Poppins Bold"/>
                <a:ea typeface="Poppins Bold"/>
                <a:cs typeface="Poppins Bold"/>
                <a:sym typeface="Poppins Bold"/>
              </a:rPr>
              <a:t>LATARBELAKANG</a:t>
            </a:r>
          </a:p>
        </p:txBody>
      </p:sp>
      <p:sp>
        <p:nvSpPr>
          <p:cNvPr name="TextBox 25" id="25"/>
          <p:cNvSpPr txBox="true"/>
          <p:nvPr/>
        </p:nvSpPr>
        <p:spPr>
          <a:xfrm rot="0">
            <a:off x="2280810" y="5694793"/>
            <a:ext cx="2895979" cy="2168334"/>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 pelajar mendapat pilihan utama</a:t>
            </a:r>
          </a:p>
          <a:p>
            <a:pPr algn="ctr">
              <a:lnSpc>
                <a:spcPts val="4312"/>
              </a:lnSpc>
            </a:pPr>
            <a:r>
              <a:rPr lang="en-US" sz="3080" b="true">
                <a:solidFill>
                  <a:srgbClr val="272727"/>
                </a:solidFill>
                <a:latin typeface="Canva Sans Bold"/>
                <a:ea typeface="Canva Sans Bold"/>
                <a:cs typeface="Canva Sans Bold"/>
                <a:sym typeface="Canva Sans Bold"/>
              </a:rPr>
              <a:t>KMSw</a:t>
            </a:r>
          </a:p>
        </p:txBody>
      </p:sp>
      <p:sp>
        <p:nvSpPr>
          <p:cNvPr name="TextBox 26" id="26"/>
          <p:cNvSpPr txBox="true"/>
          <p:nvPr/>
        </p:nvSpPr>
        <p:spPr>
          <a:xfrm rot="0">
            <a:off x="4965611" y="5229544"/>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2021</a:t>
            </a:r>
          </a:p>
        </p:txBody>
      </p:sp>
      <p:sp>
        <p:nvSpPr>
          <p:cNvPr name="TextBox 27" id="27"/>
          <p:cNvSpPr txBox="true"/>
          <p:nvPr/>
        </p:nvSpPr>
        <p:spPr>
          <a:xfrm rot="0">
            <a:off x="4952926" y="6523124"/>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2022</a:t>
            </a:r>
          </a:p>
        </p:txBody>
      </p:sp>
      <p:sp>
        <p:nvSpPr>
          <p:cNvPr name="TextBox 28" id="28"/>
          <p:cNvSpPr txBox="true"/>
          <p:nvPr/>
        </p:nvSpPr>
        <p:spPr>
          <a:xfrm rot="0">
            <a:off x="4990981" y="7805976"/>
            <a:ext cx="2895979" cy="526260"/>
          </a:xfrm>
          <a:prstGeom prst="rect">
            <a:avLst/>
          </a:prstGeom>
        </p:spPr>
        <p:txBody>
          <a:bodyPr anchor="t" rtlCol="false" tIns="0" lIns="0" bIns="0" rIns="0">
            <a:spAutoFit/>
          </a:bodyPr>
          <a:lstStyle/>
          <a:p>
            <a:pPr algn="ctr">
              <a:lnSpc>
                <a:spcPts val="4312"/>
              </a:lnSpc>
            </a:pPr>
            <a:r>
              <a:rPr lang="en-US" sz="3080" b="true">
                <a:solidFill>
                  <a:srgbClr val="272727"/>
                </a:solidFill>
                <a:latin typeface="Canva Sans Bold"/>
                <a:ea typeface="Canva Sans Bold"/>
                <a:cs typeface="Canva Sans Bold"/>
                <a:sym typeface="Canva Sans Bold"/>
              </a:rPr>
              <a:t>2023</a:t>
            </a:r>
          </a:p>
        </p:txBody>
      </p:sp>
      <p:sp>
        <p:nvSpPr>
          <p:cNvPr name="TextBox 29" id="29"/>
          <p:cNvSpPr txBox="true"/>
          <p:nvPr/>
        </p:nvSpPr>
        <p:spPr>
          <a:xfrm rot="0">
            <a:off x="6854032" y="5123251"/>
            <a:ext cx="2895979" cy="863600"/>
          </a:xfrm>
          <a:prstGeom prst="rect">
            <a:avLst/>
          </a:prstGeom>
        </p:spPr>
        <p:txBody>
          <a:bodyPr anchor="t" rtlCol="false" tIns="0" lIns="0" bIns="0" rIns="0">
            <a:spAutoFit/>
          </a:bodyPr>
          <a:lstStyle/>
          <a:p>
            <a:pPr algn="ctr">
              <a:lnSpc>
                <a:spcPts val="7000"/>
              </a:lnSpc>
            </a:pPr>
            <a:r>
              <a:rPr lang="en-US" sz="5000">
                <a:solidFill>
                  <a:srgbClr val="5E17EB"/>
                </a:solidFill>
                <a:latin typeface="Canva Sans"/>
                <a:ea typeface="Canva Sans"/>
                <a:cs typeface="Canva Sans"/>
                <a:sym typeface="Canva Sans"/>
              </a:rPr>
              <a:t>80.4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DAGTOxTfmZA</dc:identifier>
  <dcterms:modified xsi:type="dcterms:W3CDTF">2011-08-01T06:04:30Z</dcterms:modified>
  <cp:revision>1</cp:revision>
  <dc:title>Merit Matrix Match</dc:title>
</cp:coreProperties>
</file>